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8" r:id="rId3"/>
    <p:sldId id="270" r:id="rId4"/>
    <p:sldId id="282" r:id="rId5"/>
    <p:sldId id="290" r:id="rId6"/>
    <p:sldId id="289" r:id="rId7"/>
    <p:sldId id="285" r:id="rId8"/>
    <p:sldId id="281" r:id="rId9"/>
    <p:sldId id="291" r:id="rId10"/>
    <p:sldId id="286" r:id="rId11"/>
    <p:sldId id="271" r:id="rId12"/>
    <p:sldId id="279" r:id="rId13"/>
    <p:sldId id="275" r:id="rId14"/>
    <p:sldId id="274" r:id="rId15"/>
    <p:sldId id="280" r:id="rId16"/>
    <p:sldId id="276" r:id="rId17"/>
    <p:sldId id="277" r:id="rId18"/>
    <p:sldId id="288" r:id="rId19"/>
    <p:sldId id="28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92A"/>
    <a:srgbClr val="4A4F6D"/>
    <a:srgbClr val="3841C6"/>
    <a:srgbClr val="3A41C3"/>
    <a:srgbClr val="00B050"/>
    <a:srgbClr val="305C8C"/>
    <a:srgbClr val="3849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>
        <p:scale>
          <a:sx n="75" d="100"/>
          <a:sy n="75" d="100"/>
        </p:scale>
        <p:origin x="1890" y="8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185953806670609E-2"/>
          <c:y val="2.1623900805048786E-2"/>
          <c:w val="0.95429806052354449"/>
          <c:h val="0.66339339053059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Response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3084-4BAE-BBCA-54FAA1E1D1AA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3084-4BAE-BBCA-54FAA1E1D1AA}"/>
              </c:ext>
            </c:extLst>
          </c:dPt>
          <c:cat>
            <c:strRef>
              <c:f>Sheet1!$A$2:$A$10</c:f>
              <c:strCache>
                <c:ptCount val="9"/>
                <c:pt idx="0">
                  <c:v>Delta</c:v>
                </c:pt>
                <c:pt idx="1">
                  <c:v>Forest</c:v>
                </c:pt>
                <c:pt idx="2">
                  <c:v>Science</c:v>
                </c:pt>
                <c:pt idx="3">
                  <c:v>Sports</c:v>
                </c:pt>
                <c:pt idx="4">
                  <c:v>Pirate</c:v>
                </c:pt>
                <c:pt idx="5">
                  <c:v>Railroad</c:v>
                </c:pt>
                <c:pt idx="6">
                  <c:v>Agriculture</c:v>
                </c:pt>
                <c:pt idx="7">
                  <c:v>Tracy 'Tomorrow' (Futuristic)</c:v>
                </c:pt>
                <c:pt idx="8">
                  <c:v>Other 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4</c:v>
                </c:pt>
                <c:pt idx="1">
                  <c:v>7</c:v>
                </c:pt>
                <c:pt idx="2">
                  <c:v>6</c:v>
                </c:pt>
                <c:pt idx="3">
                  <c:v>6</c:v>
                </c:pt>
                <c:pt idx="4">
                  <c:v>6</c:v>
                </c:pt>
                <c:pt idx="5">
                  <c:v>7</c:v>
                </c:pt>
                <c:pt idx="6">
                  <c:v>2</c:v>
                </c:pt>
                <c:pt idx="7">
                  <c:v>3</c:v>
                </c:pt>
                <c:pt idx="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84-4BAE-BBCA-54FAA1E1D1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075317072"/>
        <c:axId val="765905056"/>
      </c:barChart>
      <c:catAx>
        <c:axId val="2075317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5905056"/>
        <c:crosses val="autoZero"/>
        <c:auto val="1"/>
        <c:lblAlgn val="ctr"/>
        <c:lblOffset val="100"/>
        <c:noMultiLvlLbl val="0"/>
      </c:catAx>
      <c:valAx>
        <c:axId val="765905056"/>
        <c:scaling>
          <c:orientation val="minMax"/>
          <c:max val="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5317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21:48:40.067"/>
    </inkml:context>
    <inkml:brush xml:id="br0">
      <inkml:brushProperty name="width" value="0.15875" units="cm"/>
      <inkml:brushProperty name="height" value="0.15875" units="cm"/>
      <inkml:brushProperty name="color" value="#00B050"/>
    </inkml:brush>
  </inkml:definitions>
  <inkml:trace contextRef="#ctx0" brushRef="#br0">0 0 24746,'22383'162'0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19:10:44.763"/>
    </inkml:context>
    <inkml:brush xml:id="br0">
      <inkml:brushProperty name="width" value="0.15875" units="cm"/>
      <inkml:brushProperty name="height" value="0.15875" units="cm"/>
      <inkml:brushProperty name="color" value="#00B050"/>
    </inkml:brush>
  </inkml:definitions>
  <inkml:trace contextRef="#ctx0" brushRef="#br0">0 0 24746,'21192'162'0</inkml:trace>
</inkml:ink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3">
            <a:extLst>
              <a:ext uri="{FF2B5EF4-FFF2-40B4-BE49-F238E27FC236}">
                <a16:creationId xmlns:a16="http://schemas.microsoft.com/office/drawing/2014/main" id="{7F5E6D15-5CFE-0604-6AC1-EB9A8730CECF}"/>
              </a:ext>
            </a:extLst>
          </p:cNvPr>
          <p:cNvSpPr/>
          <p:nvPr userDrawn="1"/>
        </p:nvSpPr>
        <p:spPr>
          <a:xfrm>
            <a:off x="-64168" y="5645654"/>
            <a:ext cx="12440101" cy="1223231"/>
          </a:xfrm>
          <a:prstGeom prst="rect">
            <a:avLst/>
          </a:prstGeom>
          <a:solidFill>
            <a:srgbClr val="305C8C"/>
          </a:solidFill>
        </p:spPr>
        <p:txBody>
          <a:bodyPr/>
          <a:lstStyle/>
          <a:p>
            <a:endParaRPr lang="en-US"/>
          </a:p>
        </p:txBody>
      </p:sp>
      <p:sp>
        <p:nvSpPr>
          <p:cNvPr id="14" name="Freeform 4">
            <a:extLst>
              <a:ext uri="{FF2B5EF4-FFF2-40B4-BE49-F238E27FC236}">
                <a16:creationId xmlns:a16="http://schemas.microsoft.com/office/drawing/2014/main" id="{50048B19-77BF-C9C7-969F-0D361DBE0B15}"/>
              </a:ext>
            </a:extLst>
          </p:cNvPr>
          <p:cNvSpPr/>
          <p:nvPr userDrawn="1"/>
        </p:nvSpPr>
        <p:spPr>
          <a:xfrm>
            <a:off x="-542966" y="3489045"/>
            <a:ext cx="13692755" cy="2156609"/>
          </a:xfrm>
          <a:custGeom>
            <a:avLst/>
            <a:gdLst/>
            <a:ahLst/>
            <a:cxnLst/>
            <a:rect l="l" t="t" r="r" b="b"/>
            <a:pathLst>
              <a:path w="20129510" h="3170398">
                <a:moveTo>
                  <a:pt x="0" y="0"/>
                </a:moveTo>
                <a:lnTo>
                  <a:pt x="20129510" y="0"/>
                </a:lnTo>
                <a:lnTo>
                  <a:pt x="20129510" y="3170398"/>
                </a:lnTo>
                <a:lnTo>
                  <a:pt x="0" y="31703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C76596-CBE2-8604-58AE-8BCCE5C065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265946" y="136524"/>
            <a:ext cx="8754980" cy="2251075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EDB013-C06C-C150-65EC-B99B2EE11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65946" y="2462052"/>
            <a:ext cx="8754980" cy="122323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B9A7BE-1EEB-25D1-2DAB-39DDC8B1C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fld id="{718556B4-3F7F-4BA5-BAF1-7F96C18816A3}" type="datetimeFigureOut">
              <a:rPr lang="en-US" smtClean="0"/>
              <a:pPr/>
              <a:t>4/14/2026</a:t>
            </a:fld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F7987-2496-E196-63A3-19FA9D7BF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fld id="{B60B8547-5603-428E-862C-31551560B201}" type="slidenum">
              <a:rPr lang="en-US" smtClean="0"/>
              <a:pPr/>
              <a:t>‹#›</a:t>
            </a:fld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6E04F156-26AC-9F64-8984-3AE40D822840}"/>
              </a:ext>
            </a:extLst>
          </p:cNvPr>
          <p:cNvSpPr/>
          <p:nvPr userDrawn="1"/>
        </p:nvSpPr>
        <p:spPr>
          <a:xfrm>
            <a:off x="705853" y="871698"/>
            <a:ext cx="1176262" cy="1394116"/>
          </a:xfrm>
          <a:custGeom>
            <a:avLst/>
            <a:gdLst/>
            <a:ahLst/>
            <a:cxnLst/>
            <a:rect l="l" t="t" r="r" b="b"/>
            <a:pathLst>
              <a:path w="1254591" h="1486953">
                <a:moveTo>
                  <a:pt x="0" y="0"/>
                </a:moveTo>
                <a:lnTo>
                  <a:pt x="1254591" y="0"/>
                </a:lnTo>
                <a:lnTo>
                  <a:pt x="1254591" y="1486953"/>
                </a:lnTo>
                <a:lnTo>
                  <a:pt x="0" y="14869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80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706AC11-7072-1D8D-61E2-FDDBA0FF93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11" y="0"/>
            <a:ext cx="2996184" cy="6858000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FE0C1D-4A9F-A93C-41C2-717A2AEF73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69877" y="6364909"/>
            <a:ext cx="2743200" cy="365125"/>
          </a:xfrm>
        </p:spPr>
        <p:txBody>
          <a:bodyPr/>
          <a:lstStyle/>
          <a:p>
            <a:fld id="{42948AB9-87D8-4C90-9008-C447B5EECC73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A1934C-E50E-0F1E-5D6B-9E7A205D8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1704C-05A0-43EA-8D00-D85AACE7603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A0486A-DA72-513A-F033-53BB7D31D5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9877" y="1137094"/>
            <a:ext cx="6589789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23A5A1-72AA-A3C3-B372-2463A488C8A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169877" y="3743860"/>
            <a:ext cx="3156438" cy="365191"/>
          </a:xfrm>
        </p:spPr>
        <p:txBody>
          <a:bodyPr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2400" b="0">
                <a:solidFill>
                  <a:srgbClr val="384967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This is a sub header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605A456-8778-6931-9825-D920E55E1F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549" y="1377474"/>
            <a:ext cx="4114800" cy="3994059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E911833-40E0-5CE2-1666-86A312CB7315}"/>
              </a:ext>
            </a:extLst>
          </p:cNvPr>
          <p:cNvCxnSpPr/>
          <p:nvPr userDrawn="1"/>
        </p:nvCxnSpPr>
        <p:spPr>
          <a:xfrm>
            <a:off x="5286594" y="967336"/>
            <a:ext cx="1030664" cy="0"/>
          </a:xfrm>
          <a:prstGeom prst="line">
            <a:avLst/>
          </a:prstGeom>
          <a:ln w="38100">
            <a:solidFill>
              <a:srgbClr val="38496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D5ECAB3-BC8F-1811-F584-B932A8A3AE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69878" y="4222579"/>
            <a:ext cx="3156438" cy="1466678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Click to edit Master text styles. Click to edit Master text styles. Click to edit Master text styles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/>
            </a:pPr>
            <a:endParaRPr lang="en-US" dirty="0"/>
          </a:p>
        </p:txBody>
      </p:sp>
      <p:pic>
        <p:nvPicPr>
          <p:cNvPr id="10" name="Picture 9" descr="Logo&#10;&#10;AI-generated content may be incorrect.">
            <a:extLst>
              <a:ext uri="{FF2B5EF4-FFF2-40B4-BE49-F238E27FC236}">
                <a16:creationId xmlns:a16="http://schemas.microsoft.com/office/drawing/2014/main" id="{8E855049-086C-2B33-810E-AE12343474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92" y="265809"/>
            <a:ext cx="728762" cy="861396"/>
          </a:xfrm>
          <a:prstGeom prst="rect">
            <a:avLst/>
          </a:prstGeom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31C796C-F69D-8562-3A5D-6C472BDF241B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610600" y="3743860"/>
            <a:ext cx="3149066" cy="365191"/>
          </a:xfrm>
        </p:spPr>
        <p:txBody>
          <a:bodyPr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2400" b="0">
                <a:solidFill>
                  <a:srgbClr val="384967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This is a sub header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4286477-3C0E-881E-B2F2-B0A5077F7AD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598877" y="4225510"/>
            <a:ext cx="3137343" cy="1466678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Click to edit Master text styles. Click to edit Master text styles. Click to edit Master text styles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D99BBCAD-AEA8-B0F6-2325-EECC4B8484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69877" y="2632414"/>
            <a:ext cx="6589789" cy="994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Click to edit Master text styles. Click to edit Master text styles. Click to edit Master text styles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059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FE0C1D-4A9F-A93C-41C2-717A2AEF7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48AB9-87D8-4C90-9008-C447B5EECC73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A1934C-E50E-0F1E-5D6B-9E7A205D8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1704C-05A0-43EA-8D00-D85AACE7603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A0486A-DA72-513A-F033-53BB7D31D5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23727" y="1137094"/>
            <a:ext cx="5537975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23A5A1-72AA-A3C3-B372-2463A488C8A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23727" y="2576186"/>
            <a:ext cx="5537975" cy="652042"/>
          </a:xfrm>
        </p:spPr>
        <p:txBody>
          <a:bodyPr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2400" b="0">
                <a:solidFill>
                  <a:srgbClr val="384967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This is a sub header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605A456-8778-6931-9825-D920E55E1F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2743200" cy="3429000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E911833-40E0-5CE2-1666-86A312CB7315}"/>
              </a:ext>
            </a:extLst>
          </p:cNvPr>
          <p:cNvCxnSpPr/>
          <p:nvPr userDrawn="1"/>
        </p:nvCxnSpPr>
        <p:spPr>
          <a:xfrm>
            <a:off x="6023727" y="967336"/>
            <a:ext cx="1030664" cy="0"/>
          </a:xfrm>
          <a:prstGeom prst="line">
            <a:avLst/>
          </a:prstGeom>
          <a:ln w="38100">
            <a:solidFill>
              <a:srgbClr val="38496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D5ECAB3-BC8F-1811-F584-B932A8A3AE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23727" y="3319472"/>
            <a:ext cx="5537975" cy="979151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Click to edit Master text styles. Click to edit Master text styles. Click to edit Master text styles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AECEB39D-8AA9-0ADE-0EC0-98C3CF84AF8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743200" y="1"/>
            <a:ext cx="2743200" cy="3429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5970EF2F-6C1E-5489-BB53-CA0D4C778CD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3429000"/>
            <a:ext cx="2743200" cy="3429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15C20697-3704-754F-146E-D3265AE99AA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743200" y="3429000"/>
            <a:ext cx="2743200" cy="3429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5C4EE6DA-DA4C-8283-7DE0-13DDA8A5153B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023727" y="4386543"/>
            <a:ext cx="5537975" cy="639031"/>
          </a:xfrm>
        </p:spPr>
        <p:txBody>
          <a:bodyPr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2400" b="0">
                <a:solidFill>
                  <a:srgbClr val="384967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This is a sub header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FC24B62D-FD75-B5A1-AE36-4B207CCE68A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23727" y="5139102"/>
            <a:ext cx="5330073" cy="979151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Click to edit Master text styles. Click to edit Master text styles. Click to edit Master text styles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7A0D2D65-CCB6-72F0-561B-1142358A88F2}"/>
              </a:ext>
            </a:extLst>
          </p:cNvPr>
          <p:cNvSpPr/>
          <p:nvPr userDrawn="1"/>
        </p:nvSpPr>
        <p:spPr>
          <a:xfrm>
            <a:off x="11421361" y="5954471"/>
            <a:ext cx="647146" cy="767004"/>
          </a:xfrm>
          <a:custGeom>
            <a:avLst/>
            <a:gdLst/>
            <a:ahLst/>
            <a:cxnLst/>
            <a:rect l="l" t="t" r="r" b="b"/>
            <a:pathLst>
              <a:path w="1254591" h="1486953">
                <a:moveTo>
                  <a:pt x="0" y="0"/>
                </a:moveTo>
                <a:lnTo>
                  <a:pt x="1254590" y="0"/>
                </a:lnTo>
                <a:lnTo>
                  <a:pt x="1254590" y="1486954"/>
                </a:lnTo>
                <a:lnTo>
                  <a:pt x="0" y="1486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9555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FE0C1D-4A9F-A93C-41C2-717A2AEF7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48AB9-87D8-4C90-9008-C447B5EECC73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A1934C-E50E-0F1E-5D6B-9E7A205D8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1704C-05A0-43EA-8D00-D85AACE7603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A0486A-DA72-513A-F033-53BB7D31D5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23727" y="1137094"/>
            <a:ext cx="5537975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23A5A1-72AA-A3C3-B372-2463A488C8A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23727" y="2840753"/>
            <a:ext cx="5537975" cy="365191"/>
          </a:xfrm>
        </p:spPr>
        <p:txBody>
          <a:bodyPr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2400" b="0">
                <a:solidFill>
                  <a:srgbClr val="384967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This is a sub header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E911833-40E0-5CE2-1666-86A312CB7315}"/>
              </a:ext>
            </a:extLst>
          </p:cNvPr>
          <p:cNvCxnSpPr/>
          <p:nvPr userDrawn="1"/>
        </p:nvCxnSpPr>
        <p:spPr>
          <a:xfrm>
            <a:off x="6023727" y="967336"/>
            <a:ext cx="1030664" cy="0"/>
          </a:xfrm>
          <a:prstGeom prst="line">
            <a:avLst/>
          </a:prstGeom>
          <a:ln w="38100">
            <a:solidFill>
              <a:srgbClr val="38496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D5ECAB3-BC8F-1811-F584-B932A8A3AE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23727" y="3319472"/>
            <a:ext cx="5537975" cy="979151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Click to edit Master text styles. Click to edit Master text styles. Click to edit Master text styles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5C4EE6DA-DA4C-8283-7DE0-13DDA8A5153B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023727" y="4572463"/>
            <a:ext cx="5537975" cy="365191"/>
          </a:xfrm>
        </p:spPr>
        <p:txBody>
          <a:bodyPr anchor="b">
            <a:noAutofit/>
          </a:bodyPr>
          <a:lstStyle>
            <a:lvl1pPr marL="0" indent="0">
              <a:buFont typeface="Arial" panose="020B0604020202020204" pitchFamily="34" charset="0"/>
              <a:buNone/>
              <a:defRPr sz="2400" b="0">
                <a:solidFill>
                  <a:srgbClr val="384967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This is a sub header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FC24B62D-FD75-B5A1-AE36-4B207CCE68A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23727" y="5051182"/>
            <a:ext cx="5467233" cy="979151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Click to edit Master text styles. Click to edit Master text styles. Click to edit Master text styles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F7CC5D0-365B-9A6A-5AB0-EF0077ED0B7E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55638" y="1027113"/>
            <a:ext cx="4611687" cy="4306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1DF2C2D7-30BE-3905-4739-A898D2E36667}"/>
              </a:ext>
            </a:extLst>
          </p:cNvPr>
          <p:cNvSpPr/>
          <p:nvPr userDrawn="1"/>
        </p:nvSpPr>
        <p:spPr>
          <a:xfrm>
            <a:off x="11421361" y="5954471"/>
            <a:ext cx="647146" cy="767004"/>
          </a:xfrm>
          <a:custGeom>
            <a:avLst/>
            <a:gdLst/>
            <a:ahLst/>
            <a:cxnLst/>
            <a:rect l="l" t="t" r="r" b="b"/>
            <a:pathLst>
              <a:path w="1254591" h="1486953">
                <a:moveTo>
                  <a:pt x="0" y="0"/>
                </a:moveTo>
                <a:lnTo>
                  <a:pt x="1254590" y="0"/>
                </a:lnTo>
                <a:lnTo>
                  <a:pt x="1254590" y="1486954"/>
                </a:lnTo>
                <a:lnTo>
                  <a:pt x="0" y="1486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8004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FE0C1D-4A9F-A93C-41C2-717A2AEF7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48AB9-87D8-4C90-9008-C447B5EECC73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A1934C-E50E-0F1E-5D6B-9E7A205D8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1704C-05A0-43EA-8D00-D85AACE7603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A0486A-DA72-513A-F033-53BB7D31D5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48" y="3067933"/>
            <a:ext cx="5240216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E911833-40E0-5CE2-1666-86A312CB7315}"/>
              </a:ext>
            </a:extLst>
          </p:cNvPr>
          <p:cNvCxnSpPr/>
          <p:nvPr userDrawn="1"/>
        </p:nvCxnSpPr>
        <p:spPr>
          <a:xfrm>
            <a:off x="631114" y="2898175"/>
            <a:ext cx="1030664" cy="0"/>
          </a:xfrm>
          <a:prstGeom prst="line">
            <a:avLst/>
          </a:prstGeom>
          <a:ln w="38100">
            <a:solidFill>
              <a:srgbClr val="38496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53DE2FC-5AFF-15A3-2FFA-E50BCA8908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0" y="2281290"/>
            <a:ext cx="5257800" cy="2828030"/>
          </a:xfrm>
          <a:solidFill>
            <a:srgbClr val="384967"/>
          </a:solidFill>
        </p:spPr>
        <p:txBody>
          <a:bodyPr lIns="365760" tIns="365760" rIns="365760" bIns="36576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CA721AEB-ED75-6C57-F2AF-611F95DE97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849" y="4393496"/>
            <a:ext cx="5240702" cy="176824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E203AA27-95A7-8D16-E2B4-865B07DB3C9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" y="1"/>
            <a:ext cx="12192000" cy="26543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72ACEE26-D805-804B-8208-7D109A47EB9C}"/>
              </a:ext>
            </a:extLst>
          </p:cNvPr>
          <p:cNvSpPr/>
          <p:nvPr userDrawn="1"/>
        </p:nvSpPr>
        <p:spPr>
          <a:xfrm>
            <a:off x="11421361" y="5954471"/>
            <a:ext cx="647146" cy="767004"/>
          </a:xfrm>
          <a:custGeom>
            <a:avLst/>
            <a:gdLst/>
            <a:ahLst/>
            <a:cxnLst/>
            <a:rect l="l" t="t" r="r" b="b"/>
            <a:pathLst>
              <a:path w="1254591" h="1486953">
                <a:moveTo>
                  <a:pt x="0" y="0"/>
                </a:moveTo>
                <a:lnTo>
                  <a:pt x="1254590" y="0"/>
                </a:lnTo>
                <a:lnTo>
                  <a:pt x="1254590" y="1486954"/>
                </a:lnTo>
                <a:lnTo>
                  <a:pt x="0" y="1486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5471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DAA3BF-A52A-845E-6F89-ED8572086AD8}"/>
              </a:ext>
            </a:extLst>
          </p:cNvPr>
          <p:cNvSpPr/>
          <p:nvPr userDrawn="1"/>
        </p:nvSpPr>
        <p:spPr>
          <a:xfrm>
            <a:off x="2592370" y="-22586"/>
            <a:ext cx="2723621" cy="3340822"/>
          </a:xfrm>
          <a:prstGeom prst="rect">
            <a:avLst/>
          </a:prstGeom>
          <a:solidFill>
            <a:srgbClr val="305C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305C8C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FE0C1D-4A9F-A93C-41C2-717A2AEF7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48AB9-87D8-4C90-9008-C447B5EECC73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A1934C-E50E-0F1E-5D6B-9E7A205D8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1704C-05A0-43EA-8D00-D85AACE7603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A0486A-DA72-513A-F033-53BB7D31D5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1926" y="1137094"/>
            <a:ext cx="5957740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605A456-8778-6931-9825-D920E55E1F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7915" y="1431970"/>
            <a:ext cx="4114800" cy="3994059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E911833-40E0-5CE2-1666-86A312CB7315}"/>
              </a:ext>
            </a:extLst>
          </p:cNvPr>
          <p:cNvCxnSpPr/>
          <p:nvPr userDrawn="1"/>
        </p:nvCxnSpPr>
        <p:spPr>
          <a:xfrm>
            <a:off x="5876193" y="967336"/>
            <a:ext cx="1030664" cy="0"/>
          </a:xfrm>
          <a:prstGeom prst="line">
            <a:avLst/>
          </a:prstGeom>
          <a:ln w="38100">
            <a:solidFill>
              <a:srgbClr val="38496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D99BBCAD-AEA8-B0F6-2325-EECC4B8484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41824" y="2714919"/>
            <a:ext cx="4717842" cy="829559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Click to edit Master text styles. Click to edit Master text styles. Click to edit Master text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EDAC216C-B3A0-F50F-B726-20EDBB16C4C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41824" y="3900456"/>
            <a:ext cx="4717842" cy="829559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Click to edit Master text styles. Click to edit Master text styles. Click to edit Master text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E20B972-359A-F3BB-6337-CCFEB4A9890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41824" y="5085993"/>
            <a:ext cx="4772224" cy="829559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Click to edit Master text styles. Click to edit Master text styles. Click to edit Master text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EC68BA92-5A52-5359-E6A1-2917E28FF8C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876925" y="2714625"/>
            <a:ext cx="828675" cy="830263"/>
          </a:xfrm>
          <a:solidFill>
            <a:srgbClr val="305C8C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D6E9C399-169F-7471-3E11-C728049B74A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876925" y="3899752"/>
            <a:ext cx="828675" cy="830263"/>
          </a:xfrm>
          <a:solidFill>
            <a:srgbClr val="305C8C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FBC81020-1BA2-ABD7-3F2B-34E89B98EC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76925" y="5085639"/>
            <a:ext cx="828675" cy="830263"/>
          </a:xfrm>
          <a:solidFill>
            <a:srgbClr val="305C8C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5F099DDC-FB0A-3DF0-0E94-2FA123311195}"/>
              </a:ext>
            </a:extLst>
          </p:cNvPr>
          <p:cNvSpPr/>
          <p:nvPr userDrawn="1"/>
        </p:nvSpPr>
        <p:spPr>
          <a:xfrm>
            <a:off x="11421361" y="5954471"/>
            <a:ext cx="647146" cy="767004"/>
          </a:xfrm>
          <a:custGeom>
            <a:avLst/>
            <a:gdLst/>
            <a:ahLst/>
            <a:cxnLst/>
            <a:rect l="l" t="t" r="r" b="b"/>
            <a:pathLst>
              <a:path w="1254591" h="1486953">
                <a:moveTo>
                  <a:pt x="0" y="0"/>
                </a:moveTo>
                <a:lnTo>
                  <a:pt x="1254590" y="0"/>
                </a:lnTo>
                <a:lnTo>
                  <a:pt x="1254590" y="1486954"/>
                </a:lnTo>
                <a:lnTo>
                  <a:pt x="0" y="1486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421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DAA3BF-A52A-845E-6F89-ED8572086AD8}"/>
              </a:ext>
            </a:extLst>
          </p:cNvPr>
          <p:cNvSpPr/>
          <p:nvPr userDrawn="1"/>
        </p:nvSpPr>
        <p:spPr>
          <a:xfrm>
            <a:off x="6553201" y="-1888"/>
            <a:ext cx="5638800" cy="6859888"/>
          </a:xfrm>
          <a:prstGeom prst="rect">
            <a:avLst/>
          </a:prstGeom>
          <a:solidFill>
            <a:srgbClr val="3849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384967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FE0C1D-4A9F-A93C-41C2-717A2AEF7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48AB9-87D8-4C90-9008-C447B5EECC73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A691F0-DF6A-ACB5-36B9-1D1C16E8D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A1934C-E50E-0F1E-5D6B-9E7A205D8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1704C-05A0-43EA-8D00-D85AACE7603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A0486A-DA72-513A-F033-53BB7D31D5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4659" y="2583568"/>
            <a:ext cx="4599448" cy="2582320"/>
          </a:xfrm>
        </p:spPr>
        <p:txBody>
          <a:bodyPr anchor="t">
            <a:normAutofit/>
          </a:bodyPr>
          <a:lstStyle>
            <a:lvl1pPr>
              <a:defRPr sz="3200" i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605A456-8778-6931-9825-D920E55E1F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5201" y="1431026"/>
            <a:ext cx="4114800" cy="3994059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Graphic 8" descr="Open quotation mark with solid fill">
            <a:extLst>
              <a:ext uri="{FF2B5EF4-FFF2-40B4-BE49-F238E27FC236}">
                <a16:creationId xmlns:a16="http://schemas.microsoft.com/office/drawing/2014/main" id="{8C9CC3B9-6067-94D3-7B02-DD73BB7C9C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6010" y="1114928"/>
            <a:ext cx="1565591" cy="1565591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208F343F-C81F-A1DF-89E3-EE05BDC661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1859806" y="1114928"/>
            <a:ext cx="1565591" cy="1565591"/>
          </a:xfrm>
          <a:prstGeom prst="rect">
            <a:avLst/>
          </a:prstGeom>
        </p:spPr>
      </p:pic>
      <p:sp>
        <p:nvSpPr>
          <p:cNvPr id="4" name="Freeform 3">
            <a:extLst>
              <a:ext uri="{FF2B5EF4-FFF2-40B4-BE49-F238E27FC236}">
                <a16:creationId xmlns:a16="http://schemas.microsoft.com/office/drawing/2014/main" id="{F1470879-D5A4-8F2E-6354-2B5DA3E603B0}"/>
              </a:ext>
            </a:extLst>
          </p:cNvPr>
          <p:cNvSpPr/>
          <p:nvPr userDrawn="1"/>
        </p:nvSpPr>
        <p:spPr>
          <a:xfrm>
            <a:off x="372437" y="290822"/>
            <a:ext cx="647146" cy="767004"/>
          </a:xfrm>
          <a:custGeom>
            <a:avLst/>
            <a:gdLst/>
            <a:ahLst/>
            <a:cxnLst/>
            <a:rect l="l" t="t" r="r" b="b"/>
            <a:pathLst>
              <a:path w="1254591" h="1486953">
                <a:moveTo>
                  <a:pt x="0" y="0"/>
                </a:moveTo>
                <a:lnTo>
                  <a:pt x="1254590" y="0"/>
                </a:lnTo>
                <a:lnTo>
                  <a:pt x="1254590" y="1486954"/>
                </a:lnTo>
                <a:lnTo>
                  <a:pt x="0" y="148695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210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wo Content">
    <p:bg>
      <p:bgPr>
        <a:solidFill>
          <a:srgbClr val="305C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FE0C1D-4A9F-A93C-41C2-717A2AEF7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48AB9-87D8-4C90-9008-C447B5EECC73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A1934C-E50E-0F1E-5D6B-9E7A205D8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1704C-05A0-43EA-8D00-D85AACE7603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A0486A-DA72-513A-F033-53BB7D31D5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2530" y="1098240"/>
            <a:ext cx="5957740" cy="1325563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605A456-8778-6931-9825-D920E55E1F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20756" y="0"/>
            <a:ext cx="3398228" cy="3298513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E911833-40E0-5CE2-1666-86A312CB7315}"/>
              </a:ext>
            </a:extLst>
          </p:cNvPr>
          <p:cNvCxnSpPr/>
          <p:nvPr userDrawn="1"/>
        </p:nvCxnSpPr>
        <p:spPr>
          <a:xfrm>
            <a:off x="676797" y="928482"/>
            <a:ext cx="103066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D99BBCAD-AEA8-B0F6-2325-EECC4B8484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6797" y="4164262"/>
            <a:ext cx="2518890" cy="1567755"/>
          </a:xfrm>
        </p:spPr>
        <p:txBody>
          <a:bodyPr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Click to edit Master text styles. Click to edit Master text styles. Click to edit Master text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EC68BA92-5A52-5359-E6A1-2917E28FF8C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6797" y="2598737"/>
            <a:ext cx="828675" cy="830263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rgbClr val="3F2A56"/>
                </a:solidFill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D6E9C399-169F-7471-3E11-C728049B74A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48819" y="2598737"/>
            <a:ext cx="828675" cy="830263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rgbClr val="3F2A56"/>
                </a:solidFill>
              </a:defRPr>
            </a:lvl1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813F5F4D-2089-FA2F-16A0-019041F9DAA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6797" y="3603934"/>
            <a:ext cx="2518890" cy="357115"/>
          </a:xfrm>
        </p:spPr>
        <p:txBody>
          <a:bodyPr l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This is a title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EFA90161-10F2-C1B3-EC9E-DF2AA51057C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748819" y="4164262"/>
            <a:ext cx="2518890" cy="1567755"/>
          </a:xfrm>
        </p:spPr>
        <p:txBody>
          <a:bodyPr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Click to edit Master text styles. Click to edit Master text styles. Click to edit Master text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195B50B5-439B-F26E-2006-24E769A9CE4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48819" y="3603934"/>
            <a:ext cx="2518890" cy="357115"/>
          </a:xfrm>
        </p:spPr>
        <p:txBody>
          <a:bodyPr l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This is a title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A484A669-5F90-6C8F-BB62-255B5C0EFB47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820756" y="3559487"/>
            <a:ext cx="3398228" cy="329851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3" name="Picture 12" descr="Logo&#10;&#10;AI-generated content may be incorrect.">
            <a:extLst>
              <a:ext uri="{FF2B5EF4-FFF2-40B4-BE49-F238E27FC236}">
                <a16:creationId xmlns:a16="http://schemas.microsoft.com/office/drawing/2014/main" id="{B6CB1EC4-B867-3F68-EC17-C7E45B5D0A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5860079"/>
            <a:ext cx="728762" cy="861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0986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FE0C1D-4A9F-A93C-41C2-717A2AEF7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48AB9-87D8-4C90-9008-C447B5EECC73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A1934C-E50E-0F1E-5D6B-9E7A205D8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1704C-05A0-43EA-8D00-D85AACE7603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A0486A-DA72-513A-F033-53BB7D31D5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45996" y="1137094"/>
            <a:ext cx="8927183" cy="1325563"/>
          </a:xfrm>
        </p:spPr>
        <p:txBody>
          <a:bodyPr anchor="t">
            <a:normAutofit/>
          </a:bodyPr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E911833-40E0-5CE2-1666-86A312CB7315}"/>
              </a:ext>
            </a:extLst>
          </p:cNvPr>
          <p:cNvCxnSpPr>
            <a:cxnSpLocks/>
          </p:cNvCxnSpPr>
          <p:nvPr userDrawn="1"/>
        </p:nvCxnSpPr>
        <p:spPr>
          <a:xfrm>
            <a:off x="5494255" y="967336"/>
            <a:ext cx="1030664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EC68BA92-5A52-5359-E6A1-2917E28FF8C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1224" y="2514319"/>
            <a:ext cx="2600048" cy="829559"/>
          </a:xfrm>
          <a:solidFill>
            <a:schemeClr val="bg1">
              <a:lumMod val="95000"/>
            </a:schemeClr>
          </a:solidFill>
        </p:spPr>
        <p:txBody>
          <a:bodyPr anchor="b">
            <a:norm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D6E9C399-169F-7471-3E11-C728049B74A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02781" y="2514319"/>
            <a:ext cx="2600048" cy="818476"/>
          </a:xfrm>
          <a:solidFill>
            <a:srgbClr val="672E45"/>
          </a:solidFill>
        </p:spPr>
        <p:txBody>
          <a:bodyPr anchor="b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Text Placeholder 21">
            <a:extLst>
              <a:ext uri="{FF2B5EF4-FFF2-40B4-BE49-F238E27FC236}">
                <a16:creationId xmlns:a16="http://schemas.microsoft.com/office/drawing/2014/main" id="{C9B4F1CF-2617-9D8A-C094-35556F57C39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1224" y="3332795"/>
            <a:ext cx="2600048" cy="1786554"/>
          </a:xfrm>
          <a:solidFill>
            <a:schemeClr val="bg1">
              <a:lumMod val="95000"/>
            </a:schemeClr>
          </a:solidFill>
        </p:spPr>
        <p:txBody>
          <a:bodyPr lIns="182880" tIns="0" rIns="182880" anchor="t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This should be a short description for the above title</a:t>
            </a:r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0547FAD6-4FC3-1CCF-C5A4-8B256E69A7A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02781" y="3332795"/>
            <a:ext cx="2600048" cy="1784321"/>
          </a:xfrm>
          <a:solidFill>
            <a:srgbClr val="672E45"/>
          </a:solidFill>
        </p:spPr>
        <p:txBody>
          <a:bodyPr lIns="182880" rIns="182880" anchor="t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 sz="18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This should be a short description for the above title</a:t>
            </a:r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D17AFDF2-D18D-247B-E622-15EB2725945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124338" y="2514319"/>
            <a:ext cx="2600048" cy="829559"/>
          </a:xfrm>
          <a:solidFill>
            <a:schemeClr val="bg1">
              <a:lumMod val="95000"/>
            </a:schemeClr>
          </a:solidFill>
        </p:spPr>
        <p:txBody>
          <a:bodyPr anchor="b">
            <a:norm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91D9C91B-2503-5807-5150-9B7C35AF7F3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24338" y="3332795"/>
            <a:ext cx="2600048" cy="1786554"/>
          </a:xfrm>
          <a:solidFill>
            <a:schemeClr val="bg1">
              <a:lumMod val="95000"/>
            </a:schemeClr>
          </a:solidFill>
        </p:spPr>
        <p:txBody>
          <a:bodyPr lIns="182880" tIns="0" rIns="182880" anchor="t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This should be a short description for the above title</a:t>
            </a:r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1804F902-A908-1053-571F-3E22DF1BE4E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934636" y="2514319"/>
            <a:ext cx="2600048" cy="818476"/>
          </a:xfrm>
          <a:solidFill>
            <a:srgbClr val="672E45"/>
          </a:solidFill>
        </p:spPr>
        <p:txBody>
          <a:bodyPr anchor="b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1049A0EA-4DE2-C57B-779D-237A3F3C137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934636" y="3332795"/>
            <a:ext cx="2600048" cy="1784321"/>
          </a:xfrm>
          <a:solidFill>
            <a:srgbClr val="672E45"/>
          </a:solidFill>
        </p:spPr>
        <p:txBody>
          <a:bodyPr lIns="182880" rIns="182880" anchor="t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 sz="18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This should be a short description for the above title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F041FA30-FDA2-4252-632D-65D662BCD9F8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357438" y="5402263"/>
            <a:ext cx="7172325" cy="5889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F470E8B4-C677-20E9-BD40-FCA61D7F7911}"/>
              </a:ext>
            </a:extLst>
          </p:cNvPr>
          <p:cNvSpPr/>
          <p:nvPr userDrawn="1"/>
        </p:nvSpPr>
        <p:spPr>
          <a:xfrm>
            <a:off x="11421361" y="5954471"/>
            <a:ext cx="647146" cy="767004"/>
          </a:xfrm>
          <a:custGeom>
            <a:avLst/>
            <a:gdLst/>
            <a:ahLst/>
            <a:cxnLst/>
            <a:rect l="l" t="t" r="r" b="b"/>
            <a:pathLst>
              <a:path w="1254591" h="1486953">
                <a:moveTo>
                  <a:pt x="0" y="0"/>
                </a:moveTo>
                <a:lnTo>
                  <a:pt x="1254590" y="0"/>
                </a:lnTo>
                <a:lnTo>
                  <a:pt x="1254590" y="1486954"/>
                </a:lnTo>
                <a:lnTo>
                  <a:pt x="0" y="1486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340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6937EE45-E896-9C96-D893-7697E534E7CE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992052" y="2227915"/>
            <a:ext cx="2485215" cy="1514475"/>
          </a:xfrm>
          <a:ln w="127000" cap="sq">
            <a:solidFill>
              <a:srgbClr val="384967"/>
            </a:solidFill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8503821E-1A73-0CCE-1E75-BDA5204DCF08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176125" y="2227915"/>
            <a:ext cx="2485215" cy="1514475"/>
          </a:xfrm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A3F53AD1-0CDA-DE77-000D-8FAB1A85B141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360197" y="2227915"/>
            <a:ext cx="2485215" cy="1514475"/>
          </a:xfrm>
          <a:ln w="127000">
            <a:solidFill>
              <a:srgbClr val="384967"/>
            </a:solidFill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CE485D8-C334-776E-F8D8-62C3FD01B677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536281" y="2227915"/>
            <a:ext cx="2485215" cy="1514475"/>
          </a:xfrm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FE0C1D-4A9F-A93C-41C2-717A2AEF7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48AB9-87D8-4C90-9008-C447B5EECC73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A691F0-DF6A-ACB5-36B9-1D1C16E8D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A1934C-E50E-0F1E-5D6B-9E7A205D8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1704C-05A0-43EA-8D00-D85AACE7603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A0486A-DA72-513A-F033-53BB7D31D5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45996" y="1137095"/>
            <a:ext cx="8927183" cy="818476"/>
          </a:xfrm>
        </p:spPr>
        <p:txBody>
          <a:bodyPr anchor="t">
            <a:normAutofit/>
          </a:bodyPr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E911833-40E0-5CE2-1666-86A312CB7315}"/>
              </a:ext>
            </a:extLst>
          </p:cNvPr>
          <p:cNvCxnSpPr>
            <a:cxnSpLocks/>
          </p:cNvCxnSpPr>
          <p:nvPr userDrawn="1"/>
        </p:nvCxnSpPr>
        <p:spPr>
          <a:xfrm>
            <a:off x="5494255" y="967336"/>
            <a:ext cx="1030664" cy="0"/>
          </a:xfrm>
          <a:prstGeom prst="line">
            <a:avLst/>
          </a:prstGeom>
          <a:ln w="38100">
            <a:solidFill>
              <a:srgbClr val="38496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EC68BA92-5A52-5359-E6A1-2917E28FF8C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1224" y="3751305"/>
            <a:ext cx="2600048" cy="478694"/>
          </a:xfrm>
          <a:solidFill>
            <a:schemeClr val="bg1">
              <a:lumMod val="95000"/>
            </a:schemeClr>
          </a:solidFill>
        </p:spPr>
        <p:txBody>
          <a:bodyPr anchor="b">
            <a:norm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D6E9C399-169F-7471-3E11-C728049B74A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02781" y="3740222"/>
            <a:ext cx="2600048" cy="478694"/>
          </a:xfrm>
          <a:solidFill>
            <a:srgbClr val="384967"/>
          </a:solidFill>
        </p:spPr>
        <p:txBody>
          <a:bodyPr anchor="b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Text Placeholder 21">
            <a:extLst>
              <a:ext uri="{FF2B5EF4-FFF2-40B4-BE49-F238E27FC236}">
                <a16:creationId xmlns:a16="http://schemas.microsoft.com/office/drawing/2014/main" id="{C9B4F1CF-2617-9D8A-C094-35556F57C39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1224" y="4218916"/>
            <a:ext cx="2600048" cy="1786554"/>
          </a:xfrm>
          <a:solidFill>
            <a:schemeClr val="bg1">
              <a:lumMod val="95000"/>
            </a:schemeClr>
          </a:solidFill>
        </p:spPr>
        <p:txBody>
          <a:bodyPr lIns="182880" tIns="0" rIns="182880" anchor="t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This should be a short description for the above title</a:t>
            </a:r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0547FAD6-4FC3-1CCF-C5A4-8B256E69A7A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02781" y="4221149"/>
            <a:ext cx="2600048" cy="1784321"/>
          </a:xfrm>
          <a:solidFill>
            <a:srgbClr val="384967"/>
          </a:solidFill>
        </p:spPr>
        <p:txBody>
          <a:bodyPr lIns="182880" rIns="182880" anchor="t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 sz="18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This should be a short description for the above title</a:t>
            </a:r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D17AFDF2-D18D-247B-E622-15EB2725945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124338" y="3740222"/>
            <a:ext cx="2600048" cy="489777"/>
          </a:xfrm>
          <a:solidFill>
            <a:schemeClr val="bg1">
              <a:lumMod val="95000"/>
            </a:schemeClr>
          </a:solidFill>
        </p:spPr>
        <p:txBody>
          <a:bodyPr anchor="b">
            <a:norm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91D9C91B-2503-5807-5150-9B7C35AF7F3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24338" y="4218916"/>
            <a:ext cx="2600048" cy="1786554"/>
          </a:xfrm>
          <a:solidFill>
            <a:schemeClr val="bg1">
              <a:lumMod val="95000"/>
            </a:schemeClr>
          </a:solidFill>
        </p:spPr>
        <p:txBody>
          <a:bodyPr lIns="182880" tIns="0" rIns="182880" anchor="t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This should be a short description for the above title</a:t>
            </a:r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1804F902-A908-1053-571F-3E22DF1BE4E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934636" y="3729138"/>
            <a:ext cx="2600048" cy="489778"/>
          </a:xfrm>
          <a:solidFill>
            <a:srgbClr val="384967"/>
          </a:solidFill>
        </p:spPr>
        <p:txBody>
          <a:bodyPr anchor="b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1049A0EA-4DE2-C57B-779D-237A3F3C137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934636" y="4221149"/>
            <a:ext cx="2600048" cy="1784321"/>
          </a:xfrm>
          <a:solidFill>
            <a:srgbClr val="384967"/>
          </a:solidFill>
        </p:spPr>
        <p:txBody>
          <a:bodyPr lIns="182880" rIns="182880" anchor="t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 sz="18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This should be a short description for the above title</a:t>
            </a: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C3D6C19-A586-5B2E-0EB7-A4425E8D3266}"/>
              </a:ext>
            </a:extLst>
          </p:cNvPr>
          <p:cNvSpPr/>
          <p:nvPr userDrawn="1"/>
        </p:nvSpPr>
        <p:spPr>
          <a:xfrm>
            <a:off x="11421361" y="5954471"/>
            <a:ext cx="647146" cy="767004"/>
          </a:xfrm>
          <a:custGeom>
            <a:avLst/>
            <a:gdLst/>
            <a:ahLst/>
            <a:cxnLst/>
            <a:rect l="l" t="t" r="r" b="b"/>
            <a:pathLst>
              <a:path w="1254591" h="1486953">
                <a:moveTo>
                  <a:pt x="0" y="0"/>
                </a:moveTo>
                <a:lnTo>
                  <a:pt x="1254590" y="0"/>
                </a:lnTo>
                <a:lnTo>
                  <a:pt x="1254590" y="1486954"/>
                </a:lnTo>
                <a:lnTo>
                  <a:pt x="0" y="1486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696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hape&#10;&#10;AI-generated content may be incorrect.">
            <a:extLst>
              <a:ext uri="{FF2B5EF4-FFF2-40B4-BE49-F238E27FC236}">
                <a16:creationId xmlns:a16="http://schemas.microsoft.com/office/drawing/2014/main" id="{566ADFE1-0F8B-1E8F-F2A0-7C69F98979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21"/>
          <a:stretch>
            <a:fillRect/>
          </a:stretch>
        </p:blipFill>
        <p:spPr>
          <a:xfrm>
            <a:off x="7489519" y="-938090"/>
            <a:ext cx="4702480" cy="1954770"/>
          </a:xfrm>
          <a:prstGeom prst="rect">
            <a:avLst/>
          </a:prstGeom>
        </p:spPr>
      </p:pic>
      <p:pic>
        <p:nvPicPr>
          <p:cNvPr id="8" name="Picture 7" descr="Shape&#10;&#10;AI-generated content may be incorrect.">
            <a:extLst>
              <a:ext uri="{FF2B5EF4-FFF2-40B4-BE49-F238E27FC236}">
                <a16:creationId xmlns:a16="http://schemas.microsoft.com/office/drawing/2014/main" id="{7F981E8F-117F-EF34-BD4E-6BCB1AF40E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16" r="62021" b="416"/>
          <a:stretch>
            <a:fillRect/>
          </a:stretch>
        </p:blipFill>
        <p:spPr>
          <a:xfrm>
            <a:off x="1" y="-662123"/>
            <a:ext cx="4038600" cy="1678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E94E21-DE58-C3C7-6131-F119C48F5C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016680"/>
            <a:ext cx="12192000" cy="812120"/>
          </a:xfrm>
          <a:solidFill>
            <a:schemeClr val="accent4"/>
          </a:solidFill>
        </p:spPr>
        <p:txBody>
          <a:bodyPr lIns="45720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93DDE6-F9F1-8A3F-F38C-397B01844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12895"/>
            <a:ext cx="10515600" cy="386406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0D878E-14F1-BFF4-AEC2-891E212B2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718556B4-3F7F-4BA5-BAF1-7F96C18816A3}" type="datetimeFigureOut">
              <a:rPr lang="en-US" smtClean="0"/>
              <a:pPr/>
              <a:t>4/14/2026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864722-7228-4446-7B11-52A1CFA78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B60B8547-5603-428E-862C-31551560B201}" type="slidenum">
              <a:rPr lang="en-US" smtClean="0"/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7879234E-89AC-CBE6-800D-766C0EE879F2}"/>
              </a:ext>
            </a:extLst>
          </p:cNvPr>
          <p:cNvSpPr/>
          <p:nvPr userDrawn="1"/>
        </p:nvSpPr>
        <p:spPr>
          <a:xfrm>
            <a:off x="11421361" y="5954471"/>
            <a:ext cx="647146" cy="767004"/>
          </a:xfrm>
          <a:custGeom>
            <a:avLst/>
            <a:gdLst/>
            <a:ahLst/>
            <a:cxnLst/>
            <a:rect l="l" t="t" r="r" b="b"/>
            <a:pathLst>
              <a:path w="1254591" h="1486953">
                <a:moveTo>
                  <a:pt x="0" y="0"/>
                </a:moveTo>
                <a:lnTo>
                  <a:pt x="1254590" y="0"/>
                </a:lnTo>
                <a:lnTo>
                  <a:pt x="1254590" y="1486954"/>
                </a:lnTo>
                <a:lnTo>
                  <a:pt x="0" y="14869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83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D03A69-9782-E0A3-9148-0BC342022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718556B4-3F7F-4BA5-BAF1-7F96C18816A3}" type="datetimeFigureOut">
              <a:rPr lang="en-US" smtClean="0"/>
              <a:pPr/>
              <a:t>4/14/2026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92F88-AA15-8A29-FDF2-7691D2363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B60B8547-5603-428E-862C-31551560B201}" type="slidenum">
              <a:rPr lang="en-US" smtClean="0"/>
              <a:pPr/>
              <a:t>‹#›</a:t>
            </a:fld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705ABB41-700F-BB10-C909-89FE46C77A4C}"/>
              </a:ext>
            </a:extLst>
          </p:cNvPr>
          <p:cNvSpPr/>
          <p:nvPr userDrawn="1"/>
        </p:nvSpPr>
        <p:spPr>
          <a:xfrm>
            <a:off x="514627" y="5455996"/>
            <a:ext cx="647146" cy="767004"/>
          </a:xfrm>
          <a:custGeom>
            <a:avLst/>
            <a:gdLst/>
            <a:ahLst/>
            <a:cxnLst/>
            <a:rect l="l" t="t" r="r" b="b"/>
            <a:pathLst>
              <a:path w="1254591" h="1486953">
                <a:moveTo>
                  <a:pt x="0" y="0"/>
                </a:moveTo>
                <a:lnTo>
                  <a:pt x="1254590" y="0"/>
                </a:lnTo>
                <a:lnTo>
                  <a:pt x="1254590" y="1486954"/>
                </a:lnTo>
                <a:lnTo>
                  <a:pt x="0" y="14869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6493479-98EA-46D8-7081-F310C140F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346959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32CFC3-2382-89E2-096E-F1F52B2369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3467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D03A69-9782-E0A3-9148-0BC342022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718556B4-3F7F-4BA5-BAF1-7F96C18816A3}" type="datetimeFigureOut">
              <a:rPr lang="en-US" smtClean="0"/>
              <a:pPr/>
              <a:t>4/14/2026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92F88-AA15-8A29-FDF2-7691D2363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B60B8547-5603-428E-862C-31551560B201}" type="slidenum">
              <a:rPr lang="en-US" smtClean="0"/>
              <a:pPr/>
              <a:t>‹#›</a:t>
            </a:fld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705ABB41-700F-BB10-C909-89FE46C77A4C}"/>
              </a:ext>
            </a:extLst>
          </p:cNvPr>
          <p:cNvSpPr/>
          <p:nvPr userDrawn="1"/>
        </p:nvSpPr>
        <p:spPr>
          <a:xfrm>
            <a:off x="514627" y="5455996"/>
            <a:ext cx="647146" cy="767004"/>
          </a:xfrm>
          <a:custGeom>
            <a:avLst/>
            <a:gdLst/>
            <a:ahLst/>
            <a:cxnLst/>
            <a:rect l="l" t="t" r="r" b="b"/>
            <a:pathLst>
              <a:path w="1254591" h="1486953">
                <a:moveTo>
                  <a:pt x="0" y="0"/>
                </a:moveTo>
                <a:lnTo>
                  <a:pt x="1254590" y="0"/>
                </a:lnTo>
                <a:lnTo>
                  <a:pt x="1254590" y="1486954"/>
                </a:lnTo>
                <a:lnTo>
                  <a:pt x="0" y="14869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32CFC3-2382-89E2-096E-F1F52B2369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31701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FC00C-B4A7-A33B-B760-4191872E7F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6800" y="365125"/>
            <a:ext cx="10287000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197B2-8052-43AE-2D96-7DB54E05E6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1825625"/>
            <a:ext cx="4953000" cy="4351338"/>
          </a:xfrm>
        </p:spPr>
        <p:txBody>
          <a:bodyPr/>
          <a:lstStyle>
            <a:lvl1pPr marL="228600" indent="-228600">
              <a:buFont typeface="Calibri" panose="020F0502020204030204" pitchFamily="34" charset="0"/>
              <a:buChar char="▪"/>
              <a:defRPr/>
            </a:lvl1pPr>
            <a:lvl2pPr marL="685800" indent="-228600">
              <a:buFont typeface="Calibri" panose="020F0502020204030204" pitchFamily="34" charset="0"/>
              <a:buChar char="▪"/>
              <a:defRPr/>
            </a:lvl2pPr>
            <a:lvl3pPr marL="1143000" indent="-228600">
              <a:buFont typeface="Calibri" panose="020F0502020204030204" pitchFamily="34" charset="0"/>
              <a:buChar char="▪"/>
              <a:defRPr/>
            </a:lvl3pPr>
            <a:lvl4pPr marL="1600200" indent="-228600">
              <a:buFont typeface="Calibri" panose="020F0502020204030204" pitchFamily="34" charset="0"/>
              <a:buChar char="▪"/>
              <a:defRPr/>
            </a:lvl4pPr>
            <a:lvl5pPr marL="2057400" indent="-228600">
              <a:buFont typeface="Calibri" panose="020F0502020204030204" pitchFamily="34" charset="0"/>
              <a:buChar char="▪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36FE01-7373-552E-6D51-627053401F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6753E8-EDF5-952C-A0B1-1D75E5C75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556B4-3F7F-4BA5-BAF1-7F96C18816A3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C68B5B-73C1-B0A3-FF03-7F1DF1007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B8547-5603-428E-862C-31551560B20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36EA9041-F341-3B97-A214-1A9FBD0F0350}"/>
              </a:ext>
            </a:extLst>
          </p:cNvPr>
          <p:cNvSpPr/>
          <p:nvPr userDrawn="1"/>
        </p:nvSpPr>
        <p:spPr>
          <a:xfrm>
            <a:off x="11421361" y="5954471"/>
            <a:ext cx="647146" cy="767004"/>
          </a:xfrm>
          <a:custGeom>
            <a:avLst/>
            <a:gdLst/>
            <a:ahLst/>
            <a:cxnLst/>
            <a:rect l="l" t="t" r="r" b="b"/>
            <a:pathLst>
              <a:path w="1254591" h="1486953">
                <a:moveTo>
                  <a:pt x="0" y="0"/>
                </a:moveTo>
                <a:lnTo>
                  <a:pt x="1254590" y="0"/>
                </a:lnTo>
                <a:lnTo>
                  <a:pt x="1254590" y="1486954"/>
                </a:lnTo>
                <a:lnTo>
                  <a:pt x="0" y="1486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555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FE0C1D-4A9F-A93C-41C2-717A2AEF73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85391" y="6356350"/>
            <a:ext cx="2743200" cy="365125"/>
          </a:xfrm>
        </p:spPr>
        <p:txBody>
          <a:bodyPr/>
          <a:lstStyle/>
          <a:p>
            <a:fld id="{42948AB9-87D8-4C90-9008-C447B5EECC73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A1934C-E50E-0F1E-5D6B-9E7A205D8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1704C-05A0-43EA-8D00-D85AACE7603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A0486A-DA72-513A-F033-53BB7D31D5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85392" y="365125"/>
            <a:ext cx="8968408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23A5A1-72AA-A3C3-B372-2463A488C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85391" y="1825625"/>
            <a:ext cx="8968409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1" name="Group 4">
            <a:extLst>
              <a:ext uri="{FF2B5EF4-FFF2-40B4-BE49-F238E27FC236}">
                <a16:creationId xmlns:a16="http://schemas.microsoft.com/office/drawing/2014/main" id="{23CC82D6-7FBC-6CBB-70C7-C318E6E29452}"/>
              </a:ext>
            </a:extLst>
          </p:cNvPr>
          <p:cNvGrpSpPr/>
          <p:nvPr userDrawn="1"/>
        </p:nvGrpSpPr>
        <p:grpSpPr>
          <a:xfrm>
            <a:off x="0" y="-258923"/>
            <a:ext cx="204158" cy="7943882"/>
            <a:chOff x="0" y="-85725"/>
            <a:chExt cx="53770" cy="2825256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4E8143F7-D6B4-F52E-FE8B-C5F7955ED9DC}"/>
                </a:ext>
              </a:extLst>
            </p:cNvPr>
            <p:cNvSpPr/>
            <p:nvPr/>
          </p:nvSpPr>
          <p:spPr>
            <a:xfrm>
              <a:off x="0" y="0"/>
              <a:ext cx="53770" cy="2445422"/>
            </a:xfrm>
            <a:custGeom>
              <a:avLst/>
              <a:gdLst/>
              <a:ahLst/>
              <a:cxnLst/>
              <a:rect l="l" t="t" r="r" b="b"/>
              <a:pathLst>
                <a:path w="53770" h="2739531">
                  <a:moveTo>
                    <a:pt x="0" y="0"/>
                  </a:moveTo>
                  <a:lnTo>
                    <a:pt x="53770" y="0"/>
                  </a:lnTo>
                  <a:lnTo>
                    <a:pt x="53770" y="2739531"/>
                  </a:lnTo>
                  <a:lnTo>
                    <a:pt x="0" y="2739531"/>
                  </a:lnTo>
                  <a:close/>
                </a:path>
              </a:pathLst>
            </a:custGeom>
            <a:solidFill>
              <a:srgbClr val="384967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TextBox 6">
              <a:extLst>
                <a:ext uri="{FF2B5EF4-FFF2-40B4-BE49-F238E27FC236}">
                  <a16:creationId xmlns:a16="http://schemas.microsoft.com/office/drawing/2014/main" id="{5DCD99FE-9B98-2B47-DCC1-C1277CE65B39}"/>
                </a:ext>
              </a:extLst>
            </p:cNvPr>
            <p:cNvSpPr txBox="1"/>
            <p:nvPr/>
          </p:nvSpPr>
          <p:spPr>
            <a:xfrm>
              <a:off x="0" y="-85725"/>
              <a:ext cx="53770" cy="28252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6719"/>
                </a:lnSpc>
              </a:pPr>
              <a:endParaRPr/>
            </a:p>
          </p:txBody>
        </p:sp>
      </p:grpSp>
      <p:sp>
        <p:nvSpPr>
          <p:cNvPr id="14" name="Freeform 7">
            <a:extLst>
              <a:ext uri="{FF2B5EF4-FFF2-40B4-BE49-F238E27FC236}">
                <a16:creationId xmlns:a16="http://schemas.microsoft.com/office/drawing/2014/main" id="{AC438527-9320-B2DA-D1CA-18F9B6A8BAAF}"/>
              </a:ext>
            </a:extLst>
          </p:cNvPr>
          <p:cNvSpPr/>
          <p:nvPr userDrawn="1"/>
        </p:nvSpPr>
        <p:spPr>
          <a:xfrm>
            <a:off x="204158" y="-99392"/>
            <a:ext cx="1836677" cy="6957392"/>
          </a:xfrm>
          <a:custGeom>
            <a:avLst/>
            <a:gdLst/>
            <a:ahLst/>
            <a:cxnLst/>
            <a:rect l="l" t="t" r="r" b="b"/>
            <a:pathLst>
              <a:path w="3132959" h="10356891">
                <a:moveTo>
                  <a:pt x="0" y="0"/>
                </a:moveTo>
                <a:lnTo>
                  <a:pt x="3132960" y="0"/>
                </a:lnTo>
                <a:lnTo>
                  <a:pt x="3132960" y="10356891"/>
                </a:lnTo>
                <a:lnTo>
                  <a:pt x="0" y="10356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8BED3D4D-C35A-0B29-258B-9B93A65EE687}"/>
              </a:ext>
            </a:extLst>
          </p:cNvPr>
          <p:cNvSpPr/>
          <p:nvPr userDrawn="1"/>
        </p:nvSpPr>
        <p:spPr>
          <a:xfrm>
            <a:off x="11421361" y="5954471"/>
            <a:ext cx="647146" cy="767004"/>
          </a:xfrm>
          <a:custGeom>
            <a:avLst/>
            <a:gdLst/>
            <a:ahLst/>
            <a:cxnLst/>
            <a:rect l="l" t="t" r="r" b="b"/>
            <a:pathLst>
              <a:path w="1254591" h="1486953">
                <a:moveTo>
                  <a:pt x="0" y="0"/>
                </a:moveTo>
                <a:lnTo>
                  <a:pt x="1254590" y="0"/>
                </a:lnTo>
                <a:lnTo>
                  <a:pt x="1254590" y="1486954"/>
                </a:lnTo>
                <a:lnTo>
                  <a:pt x="0" y="14869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861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E88DD-A281-6C97-3B6B-BAE94CAA97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CF3851-5E6B-AEE2-DF22-AA350E63A6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199154-8382-FAEE-4683-09B8CD0282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283729-FF36-1CC3-9FB5-8D167C2CAB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3B56D4-ACCE-DA02-C93D-4D1713C58E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4ABF75-885D-0659-3ACB-96C84E516C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26690"/>
            <a:ext cx="2743200" cy="365125"/>
          </a:xfrm>
        </p:spPr>
        <p:txBody>
          <a:bodyPr/>
          <a:lstStyle/>
          <a:p>
            <a:fld id="{718556B4-3F7F-4BA5-BAF1-7F96C18816A3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CCADAE-5E23-49EA-757F-D73202BA3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26690"/>
            <a:ext cx="2743200" cy="365125"/>
          </a:xfrm>
        </p:spPr>
        <p:txBody>
          <a:bodyPr/>
          <a:lstStyle/>
          <a:p>
            <a:fld id="{B60B8547-5603-428E-862C-31551560B20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3">
            <a:extLst>
              <a:ext uri="{FF2B5EF4-FFF2-40B4-BE49-F238E27FC236}">
                <a16:creationId xmlns:a16="http://schemas.microsoft.com/office/drawing/2014/main" id="{41E95A11-ED03-122B-EAE2-8B313DD1E95E}"/>
              </a:ext>
            </a:extLst>
          </p:cNvPr>
          <p:cNvSpPr/>
          <p:nvPr userDrawn="1"/>
        </p:nvSpPr>
        <p:spPr>
          <a:xfrm>
            <a:off x="11421361" y="5954471"/>
            <a:ext cx="647146" cy="767004"/>
          </a:xfrm>
          <a:custGeom>
            <a:avLst/>
            <a:gdLst/>
            <a:ahLst/>
            <a:cxnLst/>
            <a:rect l="l" t="t" r="r" b="b"/>
            <a:pathLst>
              <a:path w="1254591" h="1486953">
                <a:moveTo>
                  <a:pt x="0" y="0"/>
                </a:moveTo>
                <a:lnTo>
                  <a:pt x="1254590" y="0"/>
                </a:lnTo>
                <a:lnTo>
                  <a:pt x="1254590" y="1486954"/>
                </a:lnTo>
                <a:lnTo>
                  <a:pt x="0" y="1486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DCCF0CB5-5E7A-53ED-5B01-72460925E75B}"/>
              </a:ext>
            </a:extLst>
          </p:cNvPr>
          <p:cNvSpPr/>
          <p:nvPr userDrawn="1"/>
        </p:nvSpPr>
        <p:spPr>
          <a:xfrm>
            <a:off x="0" y="5136587"/>
            <a:ext cx="11296357" cy="1341443"/>
          </a:xfrm>
          <a:custGeom>
            <a:avLst/>
            <a:gdLst/>
            <a:ahLst/>
            <a:cxnLst/>
            <a:rect l="l" t="t" r="r" b="b"/>
            <a:pathLst>
              <a:path w="16457600" h="1954340">
                <a:moveTo>
                  <a:pt x="0" y="0"/>
                </a:moveTo>
                <a:lnTo>
                  <a:pt x="16457600" y="0"/>
                </a:lnTo>
                <a:lnTo>
                  <a:pt x="16457600" y="1954340"/>
                </a:lnTo>
                <a:lnTo>
                  <a:pt x="0" y="19543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AutoShape 9">
            <a:extLst>
              <a:ext uri="{FF2B5EF4-FFF2-40B4-BE49-F238E27FC236}">
                <a16:creationId xmlns:a16="http://schemas.microsoft.com/office/drawing/2014/main" id="{8AD3C326-5D82-2EDC-7806-46644AFBB50C}"/>
              </a:ext>
            </a:extLst>
          </p:cNvPr>
          <p:cNvSpPr/>
          <p:nvPr userDrawn="1"/>
        </p:nvSpPr>
        <p:spPr>
          <a:xfrm>
            <a:off x="540427" y="-251734"/>
            <a:ext cx="55107" cy="6670768"/>
          </a:xfrm>
          <a:prstGeom prst="rect">
            <a:avLst/>
          </a:prstGeom>
          <a:solidFill>
            <a:srgbClr val="456C98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092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D7B464-BD8E-1900-9779-5CD2D714F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556B4-3F7F-4BA5-BAF1-7F96C18816A3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23EBB6-0560-2DFE-347F-A256B2C6A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B8547-5603-428E-862C-31551560B20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6A70CF3D-736C-DE97-5DAE-E4C4B6B5B74F}"/>
              </a:ext>
            </a:extLst>
          </p:cNvPr>
          <p:cNvSpPr/>
          <p:nvPr userDrawn="1"/>
        </p:nvSpPr>
        <p:spPr>
          <a:xfrm>
            <a:off x="11421361" y="5954471"/>
            <a:ext cx="647146" cy="767004"/>
          </a:xfrm>
          <a:custGeom>
            <a:avLst/>
            <a:gdLst/>
            <a:ahLst/>
            <a:cxnLst/>
            <a:rect l="l" t="t" r="r" b="b"/>
            <a:pathLst>
              <a:path w="1254591" h="1486953">
                <a:moveTo>
                  <a:pt x="0" y="0"/>
                </a:moveTo>
                <a:lnTo>
                  <a:pt x="1254590" y="0"/>
                </a:lnTo>
                <a:lnTo>
                  <a:pt x="1254590" y="1486954"/>
                </a:lnTo>
                <a:lnTo>
                  <a:pt x="0" y="1486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DF50CC2-D7DF-A4F2-D5F8-8583A98512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1" y="841248"/>
            <a:ext cx="10515600" cy="52245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06785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FE0C1D-4A9F-A93C-41C2-717A2AEF7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48AB9-87D8-4C90-9008-C447B5EECC73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A1934C-E50E-0F1E-5D6B-9E7A205D8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1704C-05A0-43EA-8D00-D85AACE7603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A0486A-DA72-513A-F033-53BB7D31D5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211" y="1416131"/>
            <a:ext cx="5957740" cy="1325563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23A5A1-72AA-A3C3-B372-2463A488C8A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72211" y="2794833"/>
            <a:ext cx="5957740" cy="516299"/>
          </a:xfrm>
        </p:spPr>
        <p:txBody>
          <a:bodyPr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0">
                <a:solidFill>
                  <a:srgbClr val="384967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This is a sub header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605A456-8778-6931-9825-D920E55E1F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27043" y="0"/>
            <a:ext cx="5564957" cy="6857999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E911833-40E0-5CE2-1666-86A312CB7315}"/>
              </a:ext>
            </a:extLst>
          </p:cNvPr>
          <p:cNvCxnSpPr/>
          <p:nvPr userDrawn="1"/>
        </p:nvCxnSpPr>
        <p:spPr>
          <a:xfrm>
            <a:off x="451339" y="1362991"/>
            <a:ext cx="1030664" cy="0"/>
          </a:xfrm>
          <a:prstGeom prst="line">
            <a:avLst/>
          </a:prstGeom>
          <a:ln w="38100">
            <a:solidFill>
              <a:srgbClr val="38496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D5ECAB3-BC8F-1811-F584-B932A8A3AE9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2211" y="3364271"/>
            <a:ext cx="5957740" cy="218010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FC8D2D3-C027-7E22-2866-6AC0EAEBC0F8}"/>
              </a:ext>
            </a:extLst>
          </p:cNvPr>
          <p:cNvSpPr/>
          <p:nvPr userDrawn="1"/>
        </p:nvSpPr>
        <p:spPr>
          <a:xfrm>
            <a:off x="372211" y="243140"/>
            <a:ext cx="647146" cy="767004"/>
          </a:xfrm>
          <a:custGeom>
            <a:avLst/>
            <a:gdLst/>
            <a:ahLst/>
            <a:cxnLst/>
            <a:rect l="l" t="t" r="r" b="b"/>
            <a:pathLst>
              <a:path w="1254591" h="1486953">
                <a:moveTo>
                  <a:pt x="0" y="0"/>
                </a:moveTo>
                <a:lnTo>
                  <a:pt x="1254590" y="0"/>
                </a:lnTo>
                <a:lnTo>
                  <a:pt x="1254590" y="1486954"/>
                </a:lnTo>
                <a:lnTo>
                  <a:pt x="0" y="1486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373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>
            <a:extLst>
              <a:ext uri="{FF2B5EF4-FFF2-40B4-BE49-F238E27FC236}">
                <a16:creationId xmlns:a16="http://schemas.microsoft.com/office/drawing/2014/main" id="{FA76D1DA-9D33-6CD6-C9A5-849BD7137CA1}"/>
              </a:ext>
            </a:extLst>
          </p:cNvPr>
          <p:cNvSpPr/>
          <p:nvPr userDrawn="1"/>
        </p:nvSpPr>
        <p:spPr>
          <a:xfrm rot="5400000">
            <a:off x="1841224" y="-3231091"/>
            <a:ext cx="8408211" cy="12620205"/>
          </a:xfrm>
          <a:custGeom>
            <a:avLst/>
            <a:gdLst/>
            <a:ahLst/>
            <a:cxnLst/>
            <a:rect l="l" t="t" r="r" b="b"/>
            <a:pathLst>
              <a:path w="12360785" h="18552774">
                <a:moveTo>
                  <a:pt x="0" y="0"/>
                </a:moveTo>
                <a:lnTo>
                  <a:pt x="12360785" y="0"/>
                </a:lnTo>
                <a:lnTo>
                  <a:pt x="12360785" y="18552773"/>
                </a:lnTo>
                <a:lnTo>
                  <a:pt x="0" y="1855277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alphaModFix amt="14000"/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B281B8-8058-4A25-1EA3-EE8B99233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487CB1-8C65-3EEF-5BE8-672E974C8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A8D305-248F-618E-315F-E741E198D3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718556B4-3F7F-4BA5-BAF1-7F96C18816A3}" type="datetimeFigureOut">
              <a:rPr lang="en-US" smtClean="0"/>
              <a:pPr/>
              <a:t>4/14/2026</a:t>
            </a:fld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A61B3A-CACF-FF2E-8409-571A82643E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B60B8547-5603-428E-862C-31551560B201}" type="slidenum">
              <a:rPr lang="en-US" smtClean="0"/>
              <a:pPr/>
              <a:t>‹#›</a:t>
            </a:fld>
            <a:endParaRPr lang="en-US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47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9" r:id="rId4"/>
    <p:sldLayoutId id="2147483652" r:id="rId5"/>
    <p:sldLayoutId id="2147483657" r:id="rId6"/>
    <p:sldLayoutId id="2147483653" r:id="rId7"/>
    <p:sldLayoutId id="2147483655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Montserrat" panose="000005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Calibri" panose="020F0502020204030204" pitchFamily="34" charset="0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Calibri" panose="020F0502020204030204" pitchFamily="34" charset="0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Calibri" panose="020F0502020204030204" pitchFamily="34" charset="0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Calibri" panose="020F0502020204030204" pitchFamily="34" charset="0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Calibri" panose="020F050202020403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0.png"/><Relationship Id="rId4" Type="http://schemas.openxmlformats.org/officeDocument/2006/relationships/customXml" Target="../ink/ink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png"/><Relationship Id="rId4" Type="http://schemas.openxmlformats.org/officeDocument/2006/relationships/customXml" Target="../ink/ink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4DBEB-27BE-A72A-2069-B6BA091F3B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5945" y="136524"/>
            <a:ext cx="9275025" cy="2251075"/>
          </a:xfrm>
        </p:spPr>
        <p:txBody>
          <a:bodyPr/>
          <a:lstStyle/>
          <a:p>
            <a:r>
              <a:rPr lang="en-US" dirty="0"/>
              <a:t>City of Tracy</a:t>
            </a:r>
            <a:br>
              <a:rPr lang="en-US" dirty="0"/>
            </a:br>
            <a:r>
              <a:rPr lang="en-US" dirty="0"/>
              <a:t>Parks Commission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794C22-D1FD-79C4-2801-E9A13A662E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Thursday, May 7th, 2026</a:t>
            </a:r>
          </a:p>
        </p:txBody>
      </p:sp>
    </p:spTree>
    <p:extLst>
      <p:ext uri="{BB962C8B-B14F-4D97-AF65-F5344CB8AC3E}">
        <p14:creationId xmlns:p14="http://schemas.microsoft.com/office/powerpoint/2010/main" val="8728862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48313-D90D-6D52-B1C7-64CE2B427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Preferred Playground Themes 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5232EC2D-2495-995F-3E04-56E47DC18A5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1838641"/>
              </p:ext>
            </p:extLst>
          </p:nvPr>
        </p:nvGraphicFramePr>
        <p:xfrm>
          <a:off x="4162425" y="2638260"/>
          <a:ext cx="7657364" cy="3079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71422A2-FB98-FCA0-1B75-4C4AD0FF981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8492" y="3013159"/>
            <a:ext cx="3662331" cy="2333281"/>
          </a:xfrm>
        </p:spPr>
        <p:txBody>
          <a:bodyPr>
            <a:normAutofit/>
          </a:bodyPr>
          <a:lstStyle/>
          <a:p>
            <a:r>
              <a:rPr lang="en-US" dirty="0"/>
              <a:t>Result findings are combined from the online survey and public outreach meeting</a:t>
            </a:r>
          </a:p>
          <a:p>
            <a:r>
              <a:rPr lang="en-US" i="1" dirty="0"/>
              <a:t>Forest</a:t>
            </a:r>
            <a:r>
              <a:rPr lang="en-US" dirty="0"/>
              <a:t> and </a:t>
            </a:r>
            <a:r>
              <a:rPr lang="en-US" i="1" dirty="0"/>
              <a:t>Railroad</a:t>
            </a:r>
            <a:r>
              <a:rPr lang="en-US" dirty="0"/>
              <a:t> are tied on the result</a:t>
            </a:r>
          </a:p>
        </p:txBody>
      </p:sp>
    </p:spTree>
    <p:extLst>
      <p:ext uri="{BB962C8B-B14F-4D97-AF65-F5344CB8AC3E}">
        <p14:creationId xmlns:p14="http://schemas.microsoft.com/office/powerpoint/2010/main" val="1246626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C7FBA-C4EE-49B0-F969-0AD8B814C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AE35E63C-B5B2-89D9-0279-D31AD9B75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211" y="1416131"/>
            <a:ext cx="5957740" cy="2558969"/>
          </a:xfrm>
        </p:spPr>
        <p:txBody>
          <a:bodyPr anchor="t">
            <a:normAutofit/>
          </a:bodyPr>
          <a:lstStyle/>
          <a:p>
            <a:r>
              <a:rPr lang="en-US" dirty="0"/>
              <a:t>Playground Option 1</a:t>
            </a:r>
            <a:br>
              <a:rPr lang="en-US" dirty="0"/>
            </a:br>
            <a:r>
              <a:rPr lang="en-US" sz="4800" i="1" dirty="0"/>
              <a:t>‘Forest</a:t>
            </a:r>
            <a:r>
              <a:rPr lang="en-US" sz="4800" i="1" spc="600" dirty="0"/>
              <a:t>’</a:t>
            </a:r>
            <a:endParaRPr lang="en-US" sz="4800" i="1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8BF9A1A8-99C4-CACB-C5DD-1B5A6B4994F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8492" y="2936960"/>
            <a:ext cx="5727508" cy="1466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</a:t>
            </a:r>
            <a:r>
              <a:rPr lang="en-US" i="1" dirty="0"/>
              <a:t>forest</a:t>
            </a:r>
            <a:r>
              <a:rPr lang="en-US" dirty="0"/>
              <a:t> theme provides a nature-inspired play environment that complements Tracy’s agricultural and open-space heritage while creating an immersive setting for imaginative and exploratory play.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4F13B4-ED1F-0E9E-CFD7-00324F0088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5740" r="36886" b="18143"/>
          <a:stretch>
            <a:fillRect/>
          </a:stretch>
        </p:blipFill>
        <p:spPr>
          <a:xfrm>
            <a:off x="6627042" y="-1"/>
            <a:ext cx="556495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302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F88B7-02E3-EA63-22C3-C009BDF73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7294D6-2F6B-88D9-9DCC-1C9930D497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609" t="14873" r="50000" b="73500"/>
          <a:stretch>
            <a:fillRect/>
          </a:stretch>
        </p:blipFill>
        <p:spPr>
          <a:xfrm rot="16200000">
            <a:off x="6820029" y="1486028"/>
            <a:ext cx="6857999" cy="3885943"/>
          </a:xfrm>
          <a:prstGeom prst="rect">
            <a:avLst/>
          </a:prstGeom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id="{A592A145-9AC9-5C81-D801-965B1BAE3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211" y="1416131"/>
            <a:ext cx="5957740" cy="2558969"/>
          </a:xfrm>
        </p:spPr>
        <p:txBody>
          <a:bodyPr anchor="t">
            <a:normAutofit/>
          </a:bodyPr>
          <a:lstStyle/>
          <a:p>
            <a:r>
              <a:rPr lang="en-US" dirty="0"/>
              <a:t>Playground Option 1</a:t>
            </a:r>
            <a:br>
              <a:rPr lang="en-US" dirty="0"/>
            </a:br>
            <a:r>
              <a:rPr lang="en-US" sz="4800" i="1" dirty="0"/>
              <a:t>‘Forest</a:t>
            </a:r>
            <a:r>
              <a:rPr lang="en-US" sz="4800" i="1" spc="600" dirty="0"/>
              <a:t>’</a:t>
            </a:r>
            <a:endParaRPr lang="en-US" sz="48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1047D7B-51E0-CFF6-1BEC-15E2684AD5AC}"/>
              </a:ext>
            </a:extLst>
          </p:cNvPr>
          <p:cNvCxnSpPr/>
          <p:nvPr/>
        </p:nvCxnSpPr>
        <p:spPr>
          <a:xfrm flipH="1">
            <a:off x="7692571" y="1611086"/>
            <a:ext cx="227874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F020296-03A8-231A-6E89-6D3611461A6F}"/>
              </a:ext>
            </a:extLst>
          </p:cNvPr>
          <p:cNvSpPr txBox="1"/>
          <p:nvPr/>
        </p:nvSpPr>
        <p:spPr>
          <a:xfrm>
            <a:off x="6057808" y="1287920"/>
            <a:ext cx="190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Renovated 5-12 Playground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0C72587-952C-4D77-6BC6-E9F42D2CE9AD}"/>
              </a:ext>
            </a:extLst>
          </p:cNvPr>
          <p:cNvCxnSpPr/>
          <p:nvPr/>
        </p:nvCxnSpPr>
        <p:spPr>
          <a:xfrm flipH="1">
            <a:off x="7692571" y="2954676"/>
            <a:ext cx="227874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962F61B-5369-536E-F925-4728A16EC449}"/>
              </a:ext>
            </a:extLst>
          </p:cNvPr>
          <p:cNvSpPr txBox="1"/>
          <p:nvPr/>
        </p:nvSpPr>
        <p:spPr>
          <a:xfrm>
            <a:off x="6057808" y="2631510"/>
            <a:ext cx="190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Renovated 2-5 Play Area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32E34FE-4E43-C3EE-C1BB-FAB7A5D0B138}"/>
              </a:ext>
            </a:extLst>
          </p:cNvPr>
          <p:cNvCxnSpPr>
            <a:cxnSpLocks/>
          </p:cNvCxnSpPr>
          <p:nvPr/>
        </p:nvCxnSpPr>
        <p:spPr>
          <a:xfrm flipH="1">
            <a:off x="7879080" y="5263022"/>
            <a:ext cx="108966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8503196-9D41-BDD8-CE98-9CF594A5BA34}"/>
              </a:ext>
            </a:extLst>
          </p:cNvPr>
          <p:cNvSpPr txBox="1"/>
          <p:nvPr/>
        </p:nvSpPr>
        <p:spPr>
          <a:xfrm>
            <a:off x="6096000" y="4939856"/>
            <a:ext cx="190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Resurfaced Basketball Court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FE64CA1-310B-D7FC-1F28-297E12A7BBBA}"/>
              </a:ext>
            </a:extLst>
          </p:cNvPr>
          <p:cNvCxnSpPr>
            <a:cxnSpLocks/>
            <a:endCxn id="22" idx="3"/>
          </p:cNvCxnSpPr>
          <p:nvPr/>
        </p:nvCxnSpPr>
        <p:spPr>
          <a:xfrm flipH="1" flipV="1">
            <a:off x="7964715" y="933619"/>
            <a:ext cx="2406105" cy="150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DB614DB-F5A8-ED1D-E027-A5A8759DBD73}"/>
              </a:ext>
            </a:extLst>
          </p:cNvPr>
          <p:cNvSpPr txBox="1"/>
          <p:nvPr/>
        </p:nvSpPr>
        <p:spPr>
          <a:xfrm>
            <a:off x="6057808" y="748953"/>
            <a:ext cx="1906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Playground Entry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ED6B1431-9268-92A1-FB5B-4DE83002C13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8492" y="2936960"/>
            <a:ext cx="5727508" cy="146667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Most favored by the community</a:t>
            </a:r>
          </a:p>
          <a:p>
            <a:r>
              <a:rPr lang="en-US" dirty="0"/>
              <a:t>Features various climbing elements with sliding opportunities</a:t>
            </a:r>
          </a:p>
          <a:p>
            <a:r>
              <a:rPr lang="en-US" dirty="0"/>
              <a:t>Includes under-structure play equipment to encourage exploration and imaginative play</a:t>
            </a:r>
          </a:p>
          <a:p>
            <a:endParaRPr lang="en-US" dirty="0"/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A3B833E6-838E-F6F6-3DD3-B7920B161957}"/>
              </a:ext>
            </a:extLst>
          </p:cNvPr>
          <p:cNvSpPr/>
          <p:nvPr/>
        </p:nvSpPr>
        <p:spPr>
          <a:xfrm rot="14115720">
            <a:off x="10259577" y="718336"/>
            <a:ext cx="373305" cy="221087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17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E84AB-7521-0E8E-8A57-CA875DA24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5239B5-9F1A-BDCE-9B3A-147D1F77A6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4172" r="4843" b="19040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0840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162D1-607B-72BA-2D41-2558715B3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92520FDC-0E93-3E87-C75A-8A1FFE321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211" y="1416131"/>
            <a:ext cx="5957740" cy="1136569"/>
          </a:xfrm>
        </p:spPr>
        <p:txBody>
          <a:bodyPr anchor="t">
            <a:noAutofit/>
          </a:bodyPr>
          <a:lstStyle/>
          <a:p>
            <a:r>
              <a:rPr lang="en-US" dirty="0"/>
              <a:t>Playground Option 2</a:t>
            </a:r>
            <a:br>
              <a:rPr lang="en-US" dirty="0"/>
            </a:br>
            <a:r>
              <a:rPr lang="en-US" sz="4800" i="1" dirty="0"/>
              <a:t>‘Railroad’</a:t>
            </a:r>
            <a:endParaRPr lang="en-US" i="1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5F0871B0-DFD7-ABA8-0377-50FC3D1E412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8492" y="3013160"/>
            <a:ext cx="5727508" cy="1466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</a:t>
            </a:r>
            <a:r>
              <a:rPr lang="en-US" i="1" dirty="0"/>
              <a:t>Railroad</a:t>
            </a:r>
            <a:r>
              <a:rPr lang="en-US" dirty="0"/>
              <a:t> theme celebrates Tracy’s proud railroad heritage and the role trains played in connecting the Tracy community to the wider region.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2CA7074A-AF14-0CFC-26B3-B6A7333CC78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19" r="3121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37242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36190-B083-BF0F-AFB3-37801285B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E1034A6-12E1-96D2-043A-806B86A14A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7400" t="15278" r="17209" b="73227"/>
          <a:stretch>
            <a:fillRect/>
          </a:stretch>
        </p:blipFill>
        <p:spPr>
          <a:xfrm rot="16200000">
            <a:off x="6842114" y="1508114"/>
            <a:ext cx="6857999" cy="3841773"/>
          </a:xfrm>
          <a:prstGeom prst="rect">
            <a:avLst/>
          </a:prstGeom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id="{C0D8AEBD-4D31-40C0-3D0F-1D8355AFF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211" y="1416131"/>
            <a:ext cx="5957740" cy="1136569"/>
          </a:xfrm>
        </p:spPr>
        <p:txBody>
          <a:bodyPr anchor="t">
            <a:noAutofit/>
          </a:bodyPr>
          <a:lstStyle/>
          <a:p>
            <a:r>
              <a:rPr lang="en-US" dirty="0"/>
              <a:t>Playground Option 2</a:t>
            </a:r>
            <a:br>
              <a:rPr lang="en-US" dirty="0"/>
            </a:br>
            <a:r>
              <a:rPr lang="en-US" sz="4800" i="1" dirty="0"/>
              <a:t>‘Railroad’</a:t>
            </a:r>
            <a:endParaRPr lang="en-US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40C03DC6-9074-3A66-6FDC-BB60B5B4B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8492" y="3013160"/>
            <a:ext cx="5727508" cy="146667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Celebrates Tracy’s proud railroad heritage</a:t>
            </a:r>
          </a:p>
          <a:p>
            <a:r>
              <a:rPr lang="en-US" dirty="0"/>
              <a:t>Integrates custom railroad-themed elements to boost imagination</a:t>
            </a:r>
          </a:p>
          <a:p>
            <a:r>
              <a:rPr lang="en-US" dirty="0"/>
              <a:t>Features a spiral slide and overhead climbing opportunities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97B7639-96A3-942B-A286-9BF8B2EE7555}"/>
              </a:ext>
            </a:extLst>
          </p:cNvPr>
          <p:cNvCxnSpPr/>
          <p:nvPr/>
        </p:nvCxnSpPr>
        <p:spPr>
          <a:xfrm flipH="1">
            <a:off x="7692571" y="1611086"/>
            <a:ext cx="227874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0B8643C-CC52-3898-A2B0-B3ED947C6C38}"/>
              </a:ext>
            </a:extLst>
          </p:cNvPr>
          <p:cNvSpPr txBox="1"/>
          <p:nvPr/>
        </p:nvSpPr>
        <p:spPr>
          <a:xfrm>
            <a:off x="6057808" y="1287920"/>
            <a:ext cx="190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Renovated 5-12 Playground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08FB21C-D218-7A07-C0E9-7A946EFE977E}"/>
              </a:ext>
            </a:extLst>
          </p:cNvPr>
          <p:cNvCxnSpPr/>
          <p:nvPr/>
        </p:nvCxnSpPr>
        <p:spPr>
          <a:xfrm flipH="1">
            <a:off x="7692571" y="2954676"/>
            <a:ext cx="227874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CEE0085-B8A5-C398-4403-57EE3BB19C23}"/>
              </a:ext>
            </a:extLst>
          </p:cNvPr>
          <p:cNvSpPr txBox="1"/>
          <p:nvPr/>
        </p:nvSpPr>
        <p:spPr>
          <a:xfrm>
            <a:off x="6057808" y="2631510"/>
            <a:ext cx="190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Renovated 2-5 Play Area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E29D489-56A4-BD49-4FC9-FDD30C987AE2}"/>
              </a:ext>
            </a:extLst>
          </p:cNvPr>
          <p:cNvCxnSpPr>
            <a:cxnSpLocks/>
          </p:cNvCxnSpPr>
          <p:nvPr/>
        </p:nvCxnSpPr>
        <p:spPr>
          <a:xfrm flipH="1">
            <a:off x="7879080" y="5263022"/>
            <a:ext cx="108966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9DEF547-ADBC-E096-E363-B400E7886734}"/>
              </a:ext>
            </a:extLst>
          </p:cNvPr>
          <p:cNvSpPr txBox="1"/>
          <p:nvPr/>
        </p:nvSpPr>
        <p:spPr>
          <a:xfrm>
            <a:off x="6096000" y="4939856"/>
            <a:ext cx="190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Resurfaced Basketball Court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A6926D0-91E6-1218-E979-C4AD4E7BB74E}"/>
              </a:ext>
            </a:extLst>
          </p:cNvPr>
          <p:cNvCxnSpPr>
            <a:cxnSpLocks/>
            <a:endCxn id="15" idx="3"/>
          </p:cNvCxnSpPr>
          <p:nvPr/>
        </p:nvCxnSpPr>
        <p:spPr>
          <a:xfrm flipH="1" flipV="1">
            <a:off x="7964715" y="780090"/>
            <a:ext cx="2006599" cy="125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00F531A-A1DF-2AC6-0E57-C555236AAC54}"/>
              </a:ext>
            </a:extLst>
          </p:cNvPr>
          <p:cNvSpPr txBox="1"/>
          <p:nvPr/>
        </p:nvSpPr>
        <p:spPr>
          <a:xfrm>
            <a:off x="6057808" y="595424"/>
            <a:ext cx="1906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Playground Entry</a:t>
            </a:r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E8D5F2D4-5BC0-33CA-EB86-785BB48D7EDF}"/>
              </a:ext>
            </a:extLst>
          </p:cNvPr>
          <p:cNvSpPr/>
          <p:nvPr/>
        </p:nvSpPr>
        <p:spPr>
          <a:xfrm rot="9117633">
            <a:off x="9648615" y="535787"/>
            <a:ext cx="373305" cy="221087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627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E211A-AE96-5AFE-63F9-5E4E46EC3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A233C8F-25A0-187D-E3BE-A88B84C5F4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7" r="884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440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5A7CA-0E32-FCC1-697D-6893B8461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03946A5-0D17-DCB8-C834-CC114B68C6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3" r="1279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0570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D992B-1A7D-493E-CA0F-375D8E23E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Next Steps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C5C2F2-23B3-CE92-8AF5-E9BBE0D060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2211" y="2338946"/>
            <a:ext cx="7667608" cy="2180105"/>
          </a:xfrm>
        </p:spPr>
        <p:txBody>
          <a:bodyPr>
            <a:noAutofit/>
          </a:bodyPr>
          <a:lstStyle/>
          <a:p>
            <a:r>
              <a:rPr lang="en-US" sz="2500" dirty="0"/>
              <a:t>Budget Reconciliation / Value Engineering</a:t>
            </a:r>
          </a:p>
          <a:p>
            <a:r>
              <a:rPr lang="en-US" sz="2500" dirty="0"/>
              <a:t>Design Development</a:t>
            </a:r>
          </a:p>
          <a:p>
            <a:pPr lvl="1"/>
            <a:r>
              <a:rPr lang="en-US" sz="2500" dirty="0">
                <a:solidFill>
                  <a:schemeClr val="bg2">
                    <a:lumMod val="75000"/>
                  </a:schemeClr>
                </a:solidFill>
              </a:rPr>
              <a:t>Construction Documents</a:t>
            </a:r>
          </a:p>
          <a:p>
            <a:pPr lvl="1"/>
            <a:r>
              <a:rPr lang="en-US" sz="2500" dirty="0">
                <a:solidFill>
                  <a:schemeClr val="bg2">
                    <a:lumMod val="75000"/>
                  </a:schemeClr>
                </a:solidFill>
              </a:rPr>
              <a:t>Bidding and Award</a:t>
            </a:r>
          </a:p>
          <a:p>
            <a:pPr lvl="1"/>
            <a:r>
              <a:rPr lang="en-US" sz="2500" dirty="0">
                <a:solidFill>
                  <a:schemeClr val="bg2">
                    <a:lumMod val="75000"/>
                  </a:schemeClr>
                </a:solidFill>
              </a:rPr>
              <a:t>Construction </a:t>
            </a:r>
          </a:p>
          <a:p>
            <a:pPr lvl="1"/>
            <a:endParaRPr lang="en-US" sz="2500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A8638051-8871-0F67-0E91-D3A0F2D02EC5}"/>
              </a:ext>
            </a:extLst>
          </p:cNvPr>
          <p:cNvSpPr txBox="1">
            <a:spLocks/>
          </p:cNvSpPr>
          <p:nvPr/>
        </p:nvSpPr>
        <p:spPr>
          <a:xfrm>
            <a:off x="372211" y="3826358"/>
            <a:ext cx="5957740" cy="21801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500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7325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42B5B-2917-F5F1-4FE5-A861A9B4D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44F883F-C295-ACB4-A28A-243510D75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07983" y="-160623"/>
            <a:ext cx="6407426" cy="2387600"/>
          </a:xfrm>
        </p:spPr>
        <p:txBody>
          <a:bodyPr>
            <a:normAutofit/>
          </a:bodyPr>
          <a:lstStyle/>
          <a:p>
            <a:r>
              <a:rPr lang="en-US" sz="80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521533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C27E6-D769-FCA7-2786-DFC62694B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0144E3F-A7ED-9FBD-FE4E-78C2EBD5F4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5" t="16296" r="58320" b="6111"/>
          <a:stretch>
            <a:fillRect/>
          </a:stretch>
        </p:blipFill>
        <p:spPr>
          <a:xfrm>
            <a:off x="7363575" y="0"/>
            <a:ext cx="4828425" cy="6858000"/>
          </a:xfrm>
          <a:prstGeom prst="rect">
            <a:avLst/>
          </a:prstGeom>
          <a:noFill/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84BA23-934E-52AF-D4D5-06C5489D1F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98" t="15658" r="1533" b="44252"/>
          <a:stretch>
            <a:fillRect/>
          </a:stretch>
        </p:blipFill>
        <p:spPr>
          <a:xfrm>
            <a:off x="371039" y="2069395"/>
            <a:ext cx="6349075" cy="4439579"/>
          </a:xfrm>
          <a:prstGeom prst="rect">
            <a:avLst/>
          </a:prstGeom>
          <a:noFill/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id="{2D17EAA6-1FE9-A407-4DE7-FFAA17AAC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39" y="1435642"/>
            <a:ext cx="5537975" cy="1325563"/>
          </a:xfrm>
        </p:spPr>
        <p:txBody>
          <a:bodyPr anchor="t"/>
          <a:lstStyle/>
          <a:p>
            <a:r>
              <a:rPr lang="en-US" dirty="0"/>
              <a:t>Existing Conditions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54414A-051F-14F7-0615-7987F87ADB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0669" y="5783765"/>
            <a:ext cx="767381" cy="75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395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182C1-D7F9-2EB0-C49F-6CC58A2BC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BFA03CF-37E6-21AE-EBD8-0BA614293D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5" t="16296" r="58320" b="6111"/>
          <a:stretch>
            <a:fillRect/>
          </a:stretch>
        </p:blipFill>
        <p:spPr>
          <a:xfrm>
            <a:off x="7363575" y="0"/>
            <a:ext cx="4828425" cy="6858000"/>
          </a:xfrm>
          <a:prstGeom prst="rect">
            <a:avLst/>
          </a:prstGeom>
          <a:noFill/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663E688-FB7B-734A-75BF-13DC87BB98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98" t="57537" r="1533" b="2373"/>
          <a:stretch>
            <a:fillRect/>
          </a:stretch>
        </p:blipFill>
        <p:spPr>
          <a:xfrm>
            <a:off x="403443" y="2098063"/>
            <a:ext cx="6355374" cy="4443984"/>
          </a:xfrm>
          <a:prstGeom prst="rect">
            <a:avLst/>
          </a:prstGeom>
          <a:noFill/>
        </p:spPr>
      </p:pic>
      <p:sp>
        <p:nvSpPr>
          <p:cNvPr id="4" name="Title 13">
            <a:extLst>
              <a:ext uri="{FF2B5EF4-FFF2-40B4-BE49-F238E27FC236}">
                <a16:creationId xmlns:a16="http://schemas.microsoft.com/office/drawing/2014/main" id="{BEB6802F-8AD8-6957-1473-4B24E4023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39" y="1435642"/>
            <a:ext cx="5537975" cy="1325563"/>
          </a:xfrm>
        </p:spPr>
        <p:txBody>
          <a:bodyPr anchor="t"/>
          <a:lstStyle/>
          <a:p>
            <a:r>
              <a:rPr lang="en-US" dirty="0"/>
              <a:t>Existing Conditions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6C8D32-ADDB-D688-49B6-E793D5F7E2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0669" y="5783765"/>
            <a:ext cx="767381" cy="75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85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FC054-2836-65EA-361A-ABA2123A4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D2F34E-9D44-1DA6-59E8-43909D3B5E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9" t="21105" r="70859" b="42111"/>
          <a:stretch>
            <a:fillRect/>
          </a:stretch>
        </p:blipFill>
        <p:spPr>
          <a:xfrm rot="16200000">
            <a:off x="5330133" y="-35894"/>
            <a:ext cx="4154448" cy="9257296"/>
          </a:xfrm>
          <a:prstGeom prst="rect">
            <a:avLst/>
          </a:prstGeom>
        </p:spPr>
      </p:pic>
      <p:sp>
        <p:nvSpPr>
          <p:cNvPr id="4" name="Title 13">
            <a:extLst>
              <a:ext uri="{FF2B5EF4-FFF2-40B4-BE49-F238E27FC236}">
                <a16:creationId xmlns:a16="http://schemas.microsoft.com/office/drawing/2014/main" id="{65E7BE18-89B1-0877-ECF7-D0A8E735E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39" y="1435642"/>
            <a:ext cx="10325536" cy="1745708"/>
          </a:xfrm>
        </p:spPr>
        <p:txBody>
          <a:bodyPr anchor="t">
            <a:normAutofit/>
          </a:bodyPr>
          <a:lstStyle/>
          <a:p>
            <a:r>
              <a:rPr lang="en-US" dirty="0"/>
              <a:t>Proposed Improvements</a:t>
            </a:r>
            <a:br>
              <a:rPr lang="en-US" dirty="0"/>
            </a:br>
            <a:r>
              <a:rPr lang="en-US" sz="2000" b="0" dirty="0"/>
              <a:t>West Schulte Road – Cedar Mountain Drive</a:t>
            </a:r>
            <a:endParaRPr lang="en-US" b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3E5FFD-697D-3242-FAF3-D0711B713C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" t="52900" r="85732" b="31282"/>
          <a:stretch>
            <a:fillRect/>
          </a:stretch>
        </p:blipFill>
        <p:spPr>
          <a:xfrm>
            <a:off x="182493" y="2515529"/>
            <a:ext cx="2516418" cy="23457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81ECDC-9537-0950-118B-FF9A0E107AD1}"/>
              </a:ext>
            </a:extLst>
          </p:cNvPr>
          <p:cNvSpPr txBox="1"/>
          <p:nvPr/>
        </p:nvSpPr>
        <p:spPr>
          <a:xfrm>
            <a:off x="6515361" y="5686419"/>
            <a:ext cx="178398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Swis721 Cn BT" panose="020B0506020202030204" pitchFamily="34" charset="0"/>
              </a:rPr>
              <a:t>WEST SCHULTE ROAD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D79C71-A5F6-30C9-CF87-BE8201EDB153}"/>
              </a:ext>
            </a:extLst>
          </p:cNvPr>
          <p:cNvSpPr txBox="1"/>
          <p:nvPr/>
        </p:nvSpPr>
        <p:spPr>
          <a:xfrm>
            <a:off x="7407355" y="3181350"/>
            <a:ext cx="20505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Swis721 Cn BT" panose="020B0506020202030204" pitchFamily="34" charset="0"/>
              </a:rPr>
              <a:t>CEDAR MOUNTAIN DRIVE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0DB1F92-C13A-5B6F-E674-CDE593BE21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11" t="92418" r="10630" b="4453"/>
          <a:stretch>
            <a:fillRect/>
          </a:stretch>
        </p:blipFill>
        <p:spPr>
          <a:xfrm>
            <a:off x="11334749" y="6207448"/>
            <a:ext cx="701255" cy="462530"/>
          </a:xfrm>
          <a:prstGeom prst="rect">
            <a:avLst/>
          </a:prstGeom>
        </p:spPr>
      </p:pic>
      <p:sp>
        <p:nvSpPr>
          <p:cNvPr id="3" name="Title 13">
            <a:extLst>
              <a:ext uri="{FF2B5EF4-FFF2-40B4-BE49-F238E27FC236}">
                <a16:creationId xmlns:a16="http://schemas.microsoft.com/office/drawing/2014/main" id="{AB5F5919-C2D7-44E5-B5D5-5C8ABC0E0734}"/>
              </a:ext>
            </a:extLst>
          </p:cNvPr>
          <p:cNvSpPr txBox="1">
            <a:spLocks/>
          </p:cNvSpPr>
          <p:nvPr/>
        </p:nvSpPr>
        <p:spPr>
          <a:xfrm>
            <a:off x="191504" y="6069941"/>
            <a:ext cx="2507408" cy="8819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sz="1100" dirty="0"/>
              <a:t>Note:</a:t>
            </a:r>
          </a:p>
          <a:p>
            <a:r>
              <a:rPr lang="en-US" sz="1100" b="0" dirty="0"/>
              <a:t>Upgrades to site lighting are not part of proposed scope.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AD687B1C-6D48-64AB-3169-31D58825E6CC}"/>
                  </a:ext>
                </a:extLst>
              </p14:cNvPr>
              <p14:cNvContentPartPr/>
              <p14:nvPr/>
            </p14:nvContentPartPr>
            <p14:xfrm>
              <a:off x="3212248" y="5108315"/>
              <a:ext cx="8058589" cy="58907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AD687B1C-6D48-64AB-3169-31D58825E6C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83807" y="5079765"/>
                <a:ext cx="8115471" cy="116007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F5CC2D4E-4686-944A-C9CE-67AFA617E014}"/>
              </a:ext>
            </a:extLst>
          </p:cNvPr>
          <p:cNvSpPr/>
          <p:nvPr/>
        </p:nvSpPr>
        <p:spPr>
          <a:xfrm>
            <a:off x="5796952" y="5167222"/>
            <a:ext cx="1610404" cy="58907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17C820-3957-1019-00D8-CC9CE9C5E8E7}"/>
              </a:ext>
            </a:extLst>
          </p:cNvPr>
          <p:cNvSpPr/>
          <p:nvPr/>
        </p:nvSpPr>
        <p:spPr>
          <a:xfrm>
            <a:off x="10815460" y="5186862"/>
            <a:ext cx="479192" cy="58907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E5E5E6-E2C4-EF66-AF50-C43BDFBD4548}"/>
              </a:ext>
            </a:extLst>
          </p:cNvPr>
          <p:cNvSpPr txBox="1"/>
          <p:nvPr/>
        </p:nvSpPr>
        <p:spPr>
          <a:xfrm>
            <a:off x="704851" y="4780571"/>
            <a:ext cx="1884523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Swis721 Cn BT" panose="020B0506020202030204" pitchFamily="34" charset="0"/>
              </a:rPr>
              <a:t>EXISTING VINES AND SHRUBS TO REMAIN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350AC2-794D-4ED4-A2F9-7E255FCBA539}"/>
              </a:ext>
            </a:extLst>
          </p:cNvPr>
          <p:cNvSpPr/>
          <p:nvPr/>
        </p:nvSpPr>
        <p:spPr>
          <a:xfrm>
            <a:off x="292893" y="4881907"/>
            <a:ext cx="433388" cy="58907"/>
          </a:xfrm>
          <a:prstGeom prst="rect">
            <a:avLst/>
          </a:prstGeom>
          <a:solidFill>
            <a:srgbClr val="00B050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431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0869A-6780-3A0D-65EA-A8E09D823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BEA3C96-6374-1564-DE84-63083858D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9" t="59155" r="70859" b="5459"/>
          <a:stretch>
            <a:fillRect/>
          </a:stretch>
        </p:blipFill>
        <p:spPr>
          <a:xfrm rot="16200000">
            <a:off x="5458931" y="140108"/>
            <a:ext cx="4154448" cy="8905291"/>
          </a:xfrm>
          <a:prstGeom prst="rect">
            <a:avLst/>
          </a:prstGeom>
        </p:spPr>
      </p:pic>
      <p:sp>
        <p:nvSpPr>
          <p:cNvPr id="4" name="Title 13">
            <a:extLst>
              <a:ext uri="{FF2B5EF4-FFF2-40B4-BE49-F238E27FC236}">
                <a16:creationId xmlns:a16="http://schemas.microsoft.com/office/drawing/2014/main" id="{EB64E512-E52B-225A-53A2-0AEE1D358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39" y="1435642"/>
            <a:ext cx="10325536" cy="1745708"/>
          </a:xfrm>
        </p:spPr>
        <p:txBody>
          <a:bodyPr anchor="t">
            <a:normAutofit/>
          </a:bodyPr>
          <a:lstStyle/>
          <a:p>
            <a:r>
              <a:rPr lang="en-US" dirty="0"/>
              <a:t>Proposed Improvements</a:t>
            </a:r>
            <a:br>
              <a:rPr lang="en-US" dirty="0"/>
            </a:br>
            <a:r>
              <a:rPr lang="en-US" sz="2000" b="0" dirty="0"/>
              <a:t>West Schulte Road – Cedar Mountain Drive</a:t>
            </a:r>
            <a:endParaRPr lang="en-US" b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7D14C1-2CB8-560D-50F4-B448D7770A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" t="52900" r="85732" b="31282"/>
          <a:stretch>
            <a:fillRect/>
          </a:stretch>
        </p:blipFill>
        <p:spPr>
          <a:xfrm>
            <a:off x="182493" y="2515529"/>
            <a:ext cx="2516418" cy="23457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935CBDB-BB25-A789-CCD1-595669F51D8C}"/>
              </a:ext>
            </a:extLst>
          </p:cNvPr>
          <p:cNvSpPr txBox="1"/>
          <p:nvPr/>
        </p:nvSpPr>
        <p:spPr>
          <a:xfrm>
            <a:off x="6362961" y="5838819"/>
            <a:ext cx="178398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Swis721 Cn BT" panose="020B0506020202030204" pitchFamily="34" charset="0"/>
              </a:rPr>
              <a:t>WEST SCHULTE ROAD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4E48DE-CE3B-5AE3-3E5A-5356FEF0E480}"/>
              </a:ext>
            </a:extLst>
          </p:cNvPr>
          <p:cNvSpPr txBox="1"/>
          <p:nvPr/>
        </p:nvSpPr>
        <p:spPr>
          <a:xfrm>
            <a:off x="5204446" y="3190875"/>
            <a:ext cx="20505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Swis721 Cn BT" panose="020B0506020202030204" pitchFamily="34" charset="0"/>
              </a:rPr>
              <a:t>CEDAR MOUNTAIN DRIVE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CC28F8-64C7-D800-26C0-FE7C5003D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11" t="92418" r="10630" b="4453"/>
          <a:stretch>
            <a:fillRect/>
          </a:stretch>
        </p:blipFill>
        <p:spPr>
          <a:xfrm>
            <a:off x="11287546" y="6207448"/>
            <a:ext cx="701255" cy="46253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BC4A7AA9-F587-1A31-ED13-CF75814925BA}"/>
                  </a:ext>
                </a:extLst>
              </p14:cNvPr>
              <p14:cNvContentPartPr/>
              <p14:nvPr/>
            </p14:nvContentPartPr>
            <p14:xfrm>
              <a:off x="3733800" y="5186637"/>
              <a:ext cx="7629525" cy="58911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BC4A7AA9-F587-1A31-ED13-CF75814925B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05360" y="5158085"/>
                <a:ext cx="7686045" cy="116015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id="{6C0A0EFB-8D3D-009E-2072-85A6477B659D}"/>
              </a:ext>
            </a:extLst>
          </p:cNvPr>
          <p:cNvSpPr/>
          <p:nvPr/>
        </p:nvSpPr>
        <p:spPr>
          <a:xfrm>
            <a:off x="7724987" y="5257320"/>
            <a:ext cx="1426633" cy="5764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3">
            <a:extLst>
              <a:ext uri="{FF2B5EF4-FFF2-40B4-BE49-F238E27FC236}">
                <a16:creationId xmlns:a16="http://schemas.microsoft.com/office/drawing/2014/main" id="{8D9C72A6-F638-BBA9-F979-607403499A1D}"/>
              </a:ext>
            </a:extLst>
          </p:cNvPr>
          <p:cNvSpPr txBox="1">
            <a:spLocks/>
          </p:cNvSpPr>
          <p:nvPr/>
        </p:nvSpPr>
        <p:spPr>
          <a:xfrm>
            <a:off x="191504" y="6069941"/>
            <a:ext cx="2507408" cy="8819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sz="1100" dirty="0"/>
              <a:t>Note:</a:t>
            </a:r>
          </a:p>
          <a:p>
            <a:r>
              <a:rPr lang="en-US" sz="1100" b="0" dirty="0"/>
              <a:t>Upgrades to site lighting are not part of proposed scope.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CBDDB4-819A-3D24-01EA-C37447A68C50}"/>
              </a:ext>
            </a:extLst>
          </p:cNvPr>
          <p:cNvSpPr txBox="1"/>
          <p:nvPr/>
        </p:nvSpPr>
        <p:spPr>
          <a:xfrm>
            <a:off x="704851" y="4780571"/>
            <a:ext cx="1884523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Swis721 Cn BT" panose="020B0506020202030204" pitchFamily="34" charset="0"/>
              </a:rPr>
              <a:t>EXISTING VINES AND SHRUBS TO REMAIN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F52647-84CF-1E42-DFFF-29FD365C5A59}"/>
              </a:ext>
            </a:extLst>
          </p:cNvPr>
          <p:cNvSpPr/>
          <p:nvPr/>
        </p:nvSpPr>
        <p:spPr>
          <a:xfrm>
            <a:off x="292893" y="4881907"/>
            <a:ext cx="433388" cy="58907"/>
          </a:xfrm>
          <a:prstGeom prst="rect">
            <a:avLst/>
          </a:prstGeom>
          <a:solidFill>
            <a:srgbClr val="00B050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269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80C57D-6130-6D1E-178D-A5BFBF3AF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AEA8DC5-B3BF-D216-264B-6BD62578A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2" t="51677" r="58808" b="33148"/>
          <a:stretch>
            <a:fillRect/>
          </a:stretch>
        </p:blipFill>
        <p:spPr>
          <a:xfrm>
            <a:off x="3382392" y="2622431"/>
            <a:ext cx="8438569" cy="3819106"/>
          </a:xfrm>
          <a:prstGeom prst="rect">
            <a:avLst/>
          </a:prstGeom>
        </p:spPr>
      </p:pic>
      <p:sp>
        <p:nvSpPr>
          <p:cNvPr id="4" name="Title 13">
            <a:extLst>
              <a:ext uri="{FF2B5EF4-FFF2-40B4-BE49-F238E27FC236}">
                <a16:creationId xmlns:a16="http://schemas.microsoft.com/office/drawing/2014/main" id="{34D793A3-2A94-529D-2F68-F633B4B7E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39" y="1435642"/>
            <a:ext cx="10325536" cy="1745708"/>
          </a:xfrm>
        </p:spPr>
        <p:txBody>
          <a:bodyPr anchor="t">
            <a:normAutofit/>
          </a:bodyPr>
          <a:lstStyle/>
          <a:p>
            <a:r>
              <a:rPr lang="en-US" dirty="0"/>
              <a:t>Proposed Improvements</a:t>
            </a:r>
            <a:br>
              <a:rPr lang="en-US" dirty="0"/>
            </a:br>
            <a:r>
              <a:rPr lang="en-US" sz="2000" b="0" dirty="0"/>
              <a:t>West Schulte Road – Cedar Mountain Drive</a:t>
            </a:r>
            <a:endParaRPr lang="en-US" b="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2D70D6-DDBB-207A-43CA-726C1DD7E31B}"/>
              </a:ext>
            </a:extLst>
          </p:cNvPr>
          <p:cNvSpPr txBox="1"/>
          <p:nvPr/>
        </p:nvSpPr>
        <p:spPr>
          <a:xfrm rot="16200000">
            <a:off x="3558830" y="4243078"/>
            <a:ext cx="178398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Swis721 Cn BT" panose="020B0506020202030204" pitchFamily="34" charset="0"/>
              </a:rPr>
              <a:t>WEST SCHULTE ROAD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AFB075-93D2-A1C7-3E4C-43BAB259091C}"/>
              </a:ext>
            </a:extLst>
          </p:cNvPr>
          <p:cNvSpPr txBox="1"/>
          <p:nvPr/>
        </p:nvSpPr>
        <p:spPr>
          <a:xfrm rot="16200000">
            <a:off x="5935480" y="5107228"/>
            <a:ext cx="20505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Swis721 Cn BT" panose="020B0506020202030204" pitchFamily="34" charset="0"/>
              </a:rPr>
              <a:t>CEDAR MOUNTAIN DRIVE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5B0D27-05A9-8EE6-5761-62EE9F53213F}"/>
              </a:ext>
            </a:extLst>
          </p:cNvPr>
          <p:cNvSpPr txBox="1"/>
          <p:nvPr/>
        </p:nvSpPr>
        <p:spPr>
          <a:xfrm rot="16200000">
            <a:off x="9888684" y="5551431"/>
            <a:ext cx="136719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Swis721 Cn BT" panose="020B0506020202030204" pitchFamily="34" charset="0"/>
              </a:rPr>
              <a:t>ARROYO HONDO CIRCLE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4C9BE8-5D9A-5DBE-A492-B3A6090F430D}"/>
              </a:ext>
            </a:extLst>
          </p:cNvPr>
          <p:cNvSpPr txBox="1"/>
          <p:nvPr/>
        </p:nvSpPr>
        <p:spPr>
          <a:xfrm rot="16200000">
            <a:off x="9918641" y="2961697"/>
            <a:ext cx="121647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Swis721 Cn BT" panose="020B0506020202030204" pitchFamily="34" charset="0"/>
              </a:rPr>
              <a:t>LOMA PRIETA CIRCLE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526F79-7213-606F-D3FA-926E1DEF42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11" t="92418" r="10630" b="4453"/>
          <a:stretch>
            <a:fillRect/>
          </a:stretch>
        </p:blipFill>
        <p:spPr>
          <a:xfrm>
            <a:off x="11119706" y="6006559"/>
            <a:ext cx="701255" cy="462530"/>
          </a:xfrm>
          <a:prstGeom prst="rect">
            <a:avLst/>
          </a:prstGeom>
        </p:spPr>
      </p:pic>
      <p:sp>
        <p:nvSpPr>
          <p:cNvPr id="3" name="Title 13">
            <a:extLst>
              <a:ext uri="{FF2B5EF4-FFF2-40B4-BE49-F238E27FC236}">
                <a16:creationId xmlns:a16="http://schemas.microsoft.com/office/drawing/2014/main" id="{D393113C-E6F3-E098-2185-C33EB99C6BE4}"/>
              </a:ext>
            </a:extLst>
          </p:cNvPr>
          <p:cNvSpPr txBox="1">
            <a:spLocks/>
          </p:cNvSpPr>
          <p:nvPr/>
        </p:nvSpPr>
        <p:spPr>
          <a:xfrm>
            <a:off x="191504" y="6069941"/>
            <a:ext cx="2507408" cy="8819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sz="1100" dirty="0"/>
              <a:t>Note:</a:t>
            </a:r>
          </a:p>
          <a:p>
            <a:r>
              <a:rPr lang="en-US" sz="1100" b="0" dirty="0"/>
              <a:t>Upgrades to site lighting are not part of proposed scope.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675CFBC-6C69-76B0-B386-013A1142D6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" t="52900" r="85732" b="31282"/>
          <a:stretch>
            <a:fillRect/>
          </a:stretch>
        </p:blipFill>
        <p:spPr>
          <a:xfrm>
            <a:off x="182493" y="2515529"/>
            <a:ext cx="2516418" cy="23457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B2ACB0D-CCB6-6891-0B4D-A1BC9E59EFA5}"/>
              </a:ext>
            </a:extLst>
          </p:cNvPr>
          <p:cNvSpPr txBox="1"/>
          <p:nvPr/>
        </p:nvSpPr>
        <p:spPr>
          <a:xfrm>
            <a:off x="704851" y="4780571"/>
            <a:ext cx="1884523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Swis721 Cn BT" panose="020B0506020202030204" pitchFamily="34" charset="0"/>
              </a:rPr>
              <a:t>EXISTING VINES AND SHRUBS TO REMAIN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147384B-5E3A-FF8E-0D5E-66C826453E4E}"/>
              </a:ext>
            </a:extLst>
          </p:cNvPr>
          <p:cNvSpPr/>
          <p:nvPr/>
        </p:nvSpPr>
        <p:spPr>
          <a:xfrm>
            <a:off x="292893" y="4881907"/>
            <a:ext cx="433388" cy="58907"/>
          </a:xfrm>
          <a:prstGeom prst="rect">
            <a:avLst/>
          </a:prstGeom>
          <a:solidFill>
            <a:srgbClr val="00B050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065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43D66-A410-DFA4-2CA6-799BF7BA0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9AD996-6247-E455-F81D-48215CBC72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0199" t="56246" r="34116" b="28254"/>
          <a:stretch>
            <a:fillRect/>
          </a:stretch>
        </p:blipFill>
        <p:spPr>
          <a:xfrm>
            <a:off x="3382391" y="2615068"/>
            <a:ext cx="8438569" cy="3819106"/>
          </a:xfrm>
          <a:prstGeom prst="rect">
            <a:avLst/>
          </a:prstGeom>
        </p:spPr>
      </p:pic>
      <p:sp>
        <p:nvSpPr>
          <p:cNvPr id="4" name="Title 13">
            <a:extLst>
              <a:ext uri="{FF2B5EF4-FFF2-40B4-BE49-F238E27FC236}">
                <a16:creationId xmlns:a16="http://schemas.microsoft.com/office/drawing/2014/main" id="{9BEEF6AE-7CB1-9580-F709-E8E69CA47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39" y="1435642"/>
            <a:ext cx="10325536" cy="1745708"/>
          </a:xfrm>
        </p:spPr>
        <p:txBody>
          <a:bodyPr anchor="t">
            <a:normAutofit/>
          </a:bodyPr>
          <a:lstStyle/>
          <a:p>
            <a:r>
              <a:rPr lang="en-US" dirty="0"/>
              <a:t>Proposed Improvements</a:t>
            </a:r>
            <a:br>
              <a:rPr lang="en-US" dirty="0"/>
            </a:br>
            <a:r>
              <a:rPr lang="en-US" sz="2000" b="0" dirty="0"/>
              <a:t>Cedar Mountain Drive – Mount Hamilton Drive</a:t>
            </a:r>
            <a:endParaRPr lang="en-US" b="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6D0586-A232-19CC-CE47-330DDF029AF8}"/>
              </a:ext>
            </a:extLst>
          </p:cNvPr>
          <p:cNvSpPr txBox="1"/>
          <p:nvPr/>
        </p:nvSpPr>
        <p:spPr>
          <a:xfrm rot="16200000">
            <a:off x="5528231" y="3002167"/>
            <a:ext cx="113553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Swis721 Cn BT" panose="020B0506020202030204" pitchFamily="34" charset="0"/>
              </a:rPr>
              <a:t>ALUM ROCK COURT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D84571-CA05-ECEA-5B6B-F9494672B4CB}"/>
              </a:ext>
            </a:extLst>
          </p:cNvPr>
          <p:cNvSpPr txBox="1"/>
          <p:nvPr/>
        </p:nvSpPr>
        <p:spPr>
          <a:xfrm rot="16200000">
            <a:off x="8758358" y="5520554"/>
            <a:ext cx="108876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Swis721 Cn BT" panose="020B0506020202030204" pitchFamily="34" charset="0"/>
              </a:rPr>
              <a:t>ORESTIMBA CIRCLE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F1804F-7902-A570-1891-86EC43108712}"/>
              </a:ext>
            </a:extLst>
          </p:cNvPr>
          <p:cNvSpPr txBox="1"/>
          <p:nvPr/>
        </p:nvSpPr>
        <p:spPr>
          <a:xfrm rot="16200000">
            <a:off x="8765880" y="3024524"/>
            <a:ext cx="118025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Swis721 Cn BT" panose="020B0506020202030204" pitchFamily="34" charset="0"/>
              </a:rPr>
              <a:t>MOUNT EDEN CIRCLE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D8E550-239A-60E6-4109-44E4DE3986CE}"/>
              </a:ext>
            </a:extLst>
          </p:cNvPr>
          <p:cNvSpPr txBox="1"/>
          <p:nvPr/>
        </p:nvSpPr>
        <p:spPr>
          <a:xfrm rot="16200000">
            <a:off x="5437036" y="5551821"/>
            <a:ext cx="102622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Swis721 Cn BT" panose="020B0506020202030204" pitchFamily="34" charset="0"/>
              </a:rPr>
              <a:t>TASSAJERA CIRCLE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0A24566-F8F7-CAAE-72DD-8FEC470CD1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11" t="92418" r="10630" b="4453"/>
          <a:stretch>
            <a:fillRect/>
          </a:stretch>
        </p:blipFill>
        <p:spPr>
          <a:xfrm>
            <a:off x="11119705" y="5971644"/>
            <a:ext cx="701255" cy="4625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AC6032-EF1C-7F0A-1738-19EC009567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" t="52900" r="85732" b="31282"/>
          <a:stretch>
            <a:fillRect/>
          </a:stretch>
        </p:blipFill>
        <p:spPr>
          <a:xfrm>
            <a:off x="182493" y="2615068"/>
            <a:ext cx="2516418" cy="2345743"/>
          </a:xfrm>
          <a:prstGeom prst="rect">
            <a:avLst/>
          </a:prstGeom>
        </p:spPr>
      </p:pic>
      <p:sp>
        <p:nvSpPr>
          <p:cNvPr id="7" name="Title 13">
            <a:extLst>
              <a:ext uri="{FF2B5EF4-FFF2-40B4-BE49-F238E27FC236}">
                <a16:creationId xmlns:a16="http://schemas.microsoft.com/office/drawing/2014/main" id="{BBE8A657-D77A-26C9-D180-29B8601CEB80}"/>
              </a:ext>
            </a:extLst>
          </p:cNvPr>
          <p:cNvSpPr txBox="1">
            <a:spLocks/>
          </p:cNvSpPr>
          <p:nvPr/>
        </p:nvSpPr>
        <p:spPr>
          <a:xfrm>
            <a:off x="191504" y="6069941"/>
            <a:ext cx="2507408" cy="8819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sz="1100" dirty="0"/>
              <a:t>Note:</a:t>
            </a:r>
          </a:p>
          <a:p>
            <a:r>
              <a:rPr lang="en-US" sz="1100" b="0" dirty="0"/>
              <a:t>Upgrades to site lighting are not part of proposed scope.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8E664C-CD56-D6A0-04BF-3A48ECB627AB}"/>
              </a:ext>
            </a:extLst>
          </p:cNvPr>
          <p:cNvSpPr txBox="1"/>
          <p:nvPr/>
        </p:nvSpPr>
        <p:spPr>
          <a:xfrm>
            <a:off x="704851" y="4869045"/>
            <a:ext cx="1884523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Swis721 Cn BT" panose="020B0506020202030204" pitchFamily="34" charset="0"/>
              </a:rPr>
              <a:t>EXISTING VINES AND SHRUBS TO REMAIN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2C90CF0-0547-B4D4-B8D4-69926237D310}"/>
              </a:ext>
            </a:extLst>
          </p:cNvPr>
          <p:cNvSpPr/>
          <p:nvPr/>
        </p:nvSpPr>
        <p:spPr>
          <a:xfrm>
            <a:off x="292893" y="4970381"/>
            <a:ext cx="433388" cy="58907"/>
          </a:xfrm>
          <a:prstGeom prst="rect">
            <a:avLst/>
          </a:prstGeom>
          <a:solidFill>
            <a:srgbClr val="00B050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482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CC26E-311B-B0C5-A381-290DA3DF0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3">
            <a:extLst>
              <a:ext uri="{FF2B5EF4-FFF2-40B4-BE49-F238E27FC236}">
                <a16:creationId xmlns:a16="http://schemas.microsoft.com/office/drawing/2014/main" id="{79AC5795-8731-6520-E5DE-9703AB2B9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39" y="1435642"/>
            <a:ext cx="10325536" cy="1745708"/>
          </a:xfrm>
        </p:spPr>
        <p:txBody>
          <a:bodyPr anchor="t">
            <a:normAutofit/>
          </a:bodyPr>
          <a:lstStyle/>
          <a:p>
            <a:r>
              <a:rPr lang="en-US" dirty="0"/>
              <a:t>Proposed Improvements</a:t>
            </a:r>
            <a:br>
              <a:rPr lang="en-US" dirty="0"/>
            </a:br>
            <a:r>
              <a:rPr lang="en-US" sz="2000" b="0" dirty="0"/>
              <a:t>Mount Hamilton Drive – San Simeon Way</a:t>
            </a:r>
            <a:endParaRPr lang="en-US" b="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95F6BA-BA7D-D805-E01C-B77760A6C6D7}"/>
              </a:ext>
            </a:extLst>
          </p:cNvPr>
          <p:cNvSpPr txBox="1"/>
          <p:nvPr/>
        </p:nvSpPr>
        <p:spPr>
          <a:xfrm rot="16200000">
            <a:off x="2891939" y="5275379"/>
            <a:ext cx="201900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Swis721 Cn BT" panose="020B0506020202030204" pitchFamily="34" charset="0"/>
              </a:rPr>
              <a:t>MOUNT HAMILTON DRIVE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26998D-C3C6-E21E-6A73-E8098FE48E4C}"/>
              </a:ext>
            </a:extLst>
          </p:cNvPr>
          <p:cNvSpPr txBox="1"/>
          <p:nvPr/>
        </p:nvSpPr>
        <p:spPr>
          <a:xfrm rot="16200000">
            <a:off x="6854728" y="5106163"/>
            <a:ext cx="144005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Swis721 Cn BT" panose="020B0506020202030204" pitchFamily="34" charset="0"/>
              </a:rPr>
              <a:t>EAST MOUNT DIABLO AVENUE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2E7659-B04A-5C72-B721-9F7E05F28A24}"/>
              </a:ext>
            </a:extLst>
          </p:cNvPr>
          <p:cNvSpPr txBox="1"/>
          <p:nvPr/>
        </p:nvSpPr>
        <p:spPr>
          <a:xfrm rot="16200000">
            <a:off x="10300201" y="4843336"/>
            <a:ext cx="151579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Swis721 Cn BT" panose="020B0506020202030204" pitchFamily="34" charset="0"/>
              </a:rPr>
              <a:t>SAN SIMEON WAY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812E73-E51A-8B83-C7C8-2C393D365E98}"/>
              </a:ext>
            </a:extLst>
          </p:cNvPr>
          <p:cNvSpPr txBox="1"/>
          <p:nvPr/>
        </p:nvSpPr>
        <p:spPr>
          <a:xfrm>
            <a:off x="10808512" y="2522220"/>
            <a:ext cx="110896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Swis721 Cn BT" panose="020B0506020202030204" pitchFamily="34" charset="0"/>
              </a:rPr>
              <a:t>DALE ODELL DRIVE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5169F61-E909-A7AA-C776-2948DA4F70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11" t="92418" r="10630" b="4453"/>
          <a:stretch>
            <a:fillRect/>
          </a:stretch>
        </p:blipFill>
        <p:spPr>
          <a:xfrm>
            <a:off x="11216219" y="6001805"/>
            <a:ext cx="701255" cy="4625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190D834-7940-EF1C-019B-2DBC907B3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" t="52900" r="85732" b="31282"/>
          <a:stretch>
            <a:fillRect/>
          </a:stretch>
        </p:blipFill>
        <p:spPr>
          <a:xfrm>
            <a:off x="182493" y="2522220"/>
            <a:ext cx="2516418" cy="2345743"/>
          </a:xfrm>
          <a:prstGeom prst="rect">
            <a:avLst/>
          </a:prstGeom>
        </p:spPr>
      </p:pic>
      <p:sp>
        <p:nvSpPr>
          <p:cNvPr id="5" name="Title 13">
            <a:extLst>
              <a:ext uri="{FF2B5EF4-FFF2-40B4-BE49-F238E27FC236}">
                <a16:creationId xmlns:a16="http://schemas.microsoft.com/office/drawing/2014/main" id="{C6EC2841-8672-5279-5D96-35E8DDE80AB6}"/>
              </a:ext>
            </a:extLst>
          </p:cNvPr>
          <p:cNvSpPr txBox="1">
            <a:spLocks/>
          </p:cNvSpPr>
          <p:nvPr/>
        </p:nvSpPr>
        <p:spPr>
          <a:xfrm>
            <a:off x="191504" y="6069941"/>
            <a:ext cx="2507408" cy="8819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sz="1100" dirty="0"/>
              <a:t>Note:</a:t>
            </a:r>
          </a:p>
          <a:p>
            <a:r>
              <a:rPr lang="en-US" sz="1100" b="0" dirty="0"/>
              <a:t>Upgrades to site lighting are not part of proposed scope.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ADD425-0AF5-A093-D99C-DDC45ED1F656}"/>
              </a:ext>
            </a:extLst>
          </p:cNvPr>
          <p:cNvSpPr txBox="1"/>
          <p:nvPr/>
        </p:nvSpPr>
        <p:spPr>
          <a:xfrm>
            <a:off x="704851" y="4769033"/>
            <a:ext cx="1884523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Swis721 Cn BT" panose="020B0506020202030204" pitchFamily="34" charset="0"/>
              </a:rPr>
              <a:t>EXISTING VINES AND SHRUBS TO REMAIN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DCE2E8-BB8A-C160-B2BA-E8BA07EC0A39}"/>
              </a:ext>
            </a:extLst>
          </p:cNvPr>
          <p:cNvSpPr/>
          <p:nvPr/>
        </p:nvSpPr>
        <p:spPr>
          <a:xfrm>
            <a:off x="292893" y="4870369"/>
            <a:ext cx="433388" cy="58907"/>
          </a:xfrm>
          <a:prstGeom prst="rect">
            <a:avLst/>
          </a:prstGeom>
          <a:solidFill>
            <a:srgbClr val="00B050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44CAE28-0213-84A9-F34B-AD0B66EBA246}"/>
              </a:ext>
            </a:extLst>
          </p:cNvPr>
          <p:cNvGrpSpPr/>
          <p:nvPr/>
        </p:nvGrpSpPr>
        <p:grpSpPr>
          <a:xfrm>
            <a:off x="3145476" y="2522220"/>
            <a:ext cx="8771998" cy="3920034"/>
            <a:chOff x="3145476" y="2522220"/>
            <a:chExt cx="8771998" cy="3920034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6D64F4FB-88B7-1045-215A-78B23B1BCA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183" t="55717" r="6672" b="28707"/>
            <a:stretch>
              <a:fillRect/>
            </a:stretch>
          </p:blipFill>
          <p:spPr>
            <a:xfrm>
              <a:off x="3145476" y="2522220"/>
              <a:ext cx="8771998" cy="3920034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1052D7-8A32-8414-0588-121A052944F8}"/>
                </a:ext>
              </a:extLst>
            </p:cNvPr>
            <p:cNvSpPr/>
            <p:nvPr/>
          </p:nvSpPr>
          <p:spPr>
            <a:xfrm rot="19197361">
              <a:off x="4369057" y="4054917"/>
              <a:ext cx="91023" cy="175726"/>
            </a:xfrm>
            <a:prstGeom prst="rect">
              <a:avLst/>
            </a:prstGeom>
            <a:solidFill>
              <a:srgbClr val="3841C6"/>
            </a:solidFill>
            <a:ln w="9525">
              <a:solidFill>
                <a:srgbClr val="1B192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41201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8A102-DF1F-DE2B-B6A1-DFFA3186C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F3ADA0D0-E9B2-E246-398F-75B2042CC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39" y="1435642"/>
            <a:ext cx="3907663" cy="1325563"/>
          </a:xfrm>
        </p:spPr>
        <p:txBody>
          <a:bodyPr anchor="t">
            <a:normAutofit fontScale="90000"/>
          </a:bodyPr>
          <a:lstStyle/>
          <a:p>
            <a:r>
              <a:rPr lang="en-US" dirty="0"/>
              <a:t>Community Outreach Meeting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5FF54A-CD1C-E80F-C1E1-228C2B292E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7722" y="3541138"/>
            <a:ext cx="3733400" cy="27992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8FC3E9-4D7A-711B-41F5-BF9A3D1DD2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2451" y="3532515"/>
            <a:ext cx="3733400" cy="27992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11E359D-3B69-617A-8B94-78622F31CE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2453" y="616857"/>
            <a:ext cx="3733398" cy="279928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9875E81-42F3-329F-8D01-82DBB2C815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7722" y="625480"/>
            <a:ext cx="3733399" cy="279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4820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OT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4A6A1D"/>
      </a:accent1>
      <a:accent2>
        <a:srgbClr val="95B66B"/>
      </a:accent2>
      <a:accent3>
        <a:srgbClr val="384967"/>
      </a:accent3>
      <a:accent4>
        <a:srgbClr val="305C8C"/>
      </a:accent4>
      <a:accent5>
        <a:srgbClr val="835D32"/>
      </a:accent5>
      <a:accent6>
        <a:srgbClr val="672E45"/>
      </a:accent6>
      <a:hlink>
        <a:srgbClr val="3F2A56"/>
      </a:hlink>
      <a:folHlink>
        <a:srgbClr val="EDEBDC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2554</TotalTime>
  <Words>396</Words>
  <Application>Microsoft Office PowerPoint</Application>
  <PresentationFormat>Widescreen</PresentationFormat>
  <Paragraphs>71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Aptos</vt:lpstr>
      <vt:lpstr>Arial</vt:lpstr>
      <vt:lpstr>Calibri</vt:lpstr>
      <vt:lpstr>Montserrat</vt:lpstr>
      <vt:lpstr>Swis721 Cn BT</vt:lpstr>
      <vt:lpstr>Wingdings</vt:lpstr>
      <vt:lpstr>Office Theme</vt:lpstr>
      <vt:lpstr>City of Tracy Parks Commission Meeting</vt:lpstr>
      <vt:lpstr>Existing Conditions</vt:lpstr>
      <vt:lpstr>Existing Conditions</vt:lpstr>
      <vt:lpstr>Proposed Improvements West Schulte Road – Cedar Mountain Drive</vt:lpstr>
      <vt:lpstr>Proposed Improvements West Schulte Road – Cedar Mountain Drive</vt:lpstr>
      <vt:lpstr>Proposed Improvements West Schulte Road – Cedar Mountain Drive</vt:lpstr>
      <vt:lpstr>Proposed Improvements Cedar Mountain Drive – Mount Hamilton Drive</vt:lpstr>
      <vt:lpstr>Proposed Improvements Mount Hamilton Drive – San Simeon Way</vt:lpstr>
      <vt:lpstr>Community Outreach Meeting</vt:lpstr>
      <vt:lpstr>Preferred Playground Themes </vt:lpstr>
      <vt:lpstr>Playground Option 1 ‘Forest’</vt:lpstr>
      <vt:lpstr>Playground Option 1 ‘Forest’</vt:lpstr>
      <vt:lpstr>PowerPoint Presentation</vt:lpstr>
      <vt:lpstr>Playground Option 2 ‘Railroad’</vt:lpstr>
      <vt:lpstr>Playground Option 2 ‘Railroad’</vt:lpstr>
      <vt:lpstr>PowerPoint Presentation</vt:lpstr>
      <vt:lpstr>PowerPoint Presentation</vt:lpstr>
      <vt:lpstr>Next Steps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Amanda Lonestar</dc:creator>
  <cp:lastModifiedBy>Wanyi Song</cp:lastModifiedBy>
  <cp:revision>106</cp:revision>
  <dcterms:created xsi:type="dcterms:W3CDTF">2025-09-29T20:52:09Z</dcterms:created>
  <dcterms:modified xsi:type="dcterms:W3CDTF">2026-04-14T15:50:31Z</dcterms:modified>
</cp:coreProperties>
</file>