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1"/>
  </p:notesMasterIdLst>
  <p:sldIdLst>
    <p:sldId id="256" r:id="rId2"/>
    <p:sldId id="257" r:id="rId3"/>
    <p:sldId id="280" r:id="rId4"/>
    <p:sldId id="281" r:id="rId5"/>
    <p:sldId id="282" r:id="rId6"/>
    <p:sldId id="271" r:id="rId7"/>
    <p:sldId id="272" r:id="rId8"/>
    <p:sldId id="278" r:id="rId9"/>
    <p:sldId id="276" r:id="rId10"/>
    <p:sldId id="279" r:id="rId11"/>
    <p:sldId id="261" r:id="rId12"/>
    <p:sldId id="283" r:id="rId13"/>
    <p:sldId id="266" r:id="rId14"/>
    <p:sldId id="265" r:id="rId15"/>
    <p:sldId id="260" r:id="rId16"/>
    <p:sldId id="277" r:id="rId17"/>
    <p:sldId id="284" r:id="rId18"/>
    <p:sldId id="274" r:id="rId19"/>
    <p:sldId id="275" r:id="rId2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6612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665"/>
    <p:restoredTop sz="94694"/>
  </p:normalViewPr>
  <p:slideViewPr>
    <p:cSldViewPr snapToGrid="0" snapToObjects="1">
      <p:cViewPr varScale="1">
        <p:scale>
          <a:sx n="69" d="100"/>
          <a:sy n="69" d="100"/>
        </p:scale>
        <p:origin x="630"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90FFD2F-EA3D-44A9-8456-FB400864191C}" type="doc">
      <dgm:prSet loTypeId="urn:microsoft.com/office/officeart/2005/8/layout/process1" loCatId="process" qsTypeId="urn:microsoft.com/office/officeart/2005/8/quickstyle/simple5" qsCatId="simple" csTypeId="urn:microsoft.com/office/officeart/2005/8/colors/accent0_3" csCatId="mainScheme" phldr="1"/>
      <dgm:spPr/>
    </dgm:pt>
    <dgm:pt modelId="{8B88863D-29F5-4A22-89C9-2BE66CE8B238}">
      <dgm:prSet phldrT="[Text]"/>
      <dgm:spPr/>
      <dgm:t>
        <a:bodyPr/>
        <a:lstStyle/>
        <a:p>
          <a:r>
            <a:rPr lang="en-US" dirty="0" smtClean="0"/>
            <a:t>Nov 2019</a:t>
          </a:r>
        </a:p>
        <a:p>
          <a:r>
            <a:rPr lang="en-US" dirty="0" smtClean="0"/>
            <a:t>1</a:t>
          </a:r>
          <a:r>
            <a:rPr lang="en-US" baseline="30000" dirty="0" smtClean="0"/>
            <a:t>st</a:t>
          </a:r>
          <a:r>
            <a:rPr lang="en-US" dirty="0" smtClean="0"/>
            <a:t> Strategic Planning Session  for Service Providers and Strategic Partners facilitated by TAC  </a:t>
          </a:r>
          <a:endParaRPr lang="en-US" dirty="0"/>
        </a:p>
      </dgm:t>
    </dgm:pt>
    <dgm:pt modelId="{FD4716CD-2000-4324-8A2C-22D614BB20EC}" type="parTrans" cxnId="{7C9BE687-F100-43B2-855C-69C47318A170}">
      <dgm:prSet/>
      <dgm:spPr/>
      <dgm:t>
        <a:bodyPr/>
        <a:lstStyle/>
        <a:p>
          <a:endParaRPr lang="en-US"/>
        </a:p>
      </dgm:t>
    </dgm:pt>
    <dgm:pt modelId="{963307B5-4F94-4595-B5E1-B459ADDCEB93}" type="sibTrans" cxnId="{7C9BE687-F100-43B2-855C-69C47318A170}">
      <dgm:prSet/>
      <dgm:spPr/>
      <dgm:t>
        <a:bodyPr/>
        <a:lstStyle/>
        <a:p>
          <a:endParaRPr lang="en-US" dirty="0"/>
        </a:p>
      </dgm:t>
    </dgm:pt>
    <dgm:pt modelId="{A3EBC759-ED87-4E4B-B758-BA97D4FF081A}">
      <dgm:prSet phldrT="[Text]"/>
      <dgm:spPr/>
      <dgm:t>
        <a:bodyPr/>
        <a:lstStyle/>
        <a:p>
          <a:r>
            <a:rPr lang="en-US" dirty="0" smtClean="0"/>
            <a:t>Dec 2019</a:t>
          </a:r>
        </a:p>
        <a:p>
          <a:r>
            <a:rPr lang="en-US" dirty="0" smtClean="0"/>
            <a:t>Two Community Workshops held, and  launch of City of Tracy Homelessness Resource Website </a:t>
          </a:r>
          <a:endParaRPr lang="en-US" dirty="0"/>
        </a:p>
      </dgm:t>
    </dgm:pt>
    <dgm:pt modelId="{92A62CA0-2BDC-47D8-BD18-EC8E60C89319}" type="parTrans" cxnId="{4A9F971E-ACD5-4F81-828F-3BEFAD7B19E7}">
      <dgm:prSet/>
      <dgm:spPr/>
      <dgm:t>
        <a:bodyPr/>
        <a:lstStyle/>
        <a:p>
          <a:endParaRPr lang="en-US"/>
        </a:p>
      </dgm:t>
    </dgm:pt>
    <dgm:pt modelId="{BE4ABD25-30DB-4D62-BD95-56C770F93C32}" type="sibTrans" cxnId="{4A9F971E-ACD5-4F81-828F-3BEFAD7B19E7}">
      <dgm:prSet/>
      <dgm:spPr/>
      <dgm:t>
        <a:bodyPr/>
        <a:lstStyle/>
        <a:p>
          <a:endParaRPr lang="en-US" dirty="0"/>
        </a:p>
      </dgm:t>
    </dgm:pt>
    <dgm:pt modelId="{CEABFCFC-DA42-40B5-9799-EC24181D7C19}">
      <dgm:prSet phldrT="[Text]"/>
      <dgm:spPr/>
      <dgm:t>
        <a:bodyPr/>
        <a:lstStyle/>
        <a:p>
          <a:r>
            <a:rPr lang="en-US" dirty="0" smtClean="0"/>
            <a:t>Jan 2020</a:t>
          </a:r>
        </a:p>
        <a:p>
          <a:r>
            <a:rPr lang="en-US" dirty="0" smtClean="0"/>
            <a:t>Community Forum facilitated by TAC </a:t>
          </a:r>
        </a:p>
        <a:p>
          <a:endParaRPr lang="en-US" dirty="0"/>
        </a:p>
      </dgm:t>
    </dgm:pt>
    <dgm:pt modelId="{6F0B2504-293F-4496-B67F-FB0C33DF6A47}" type="parTrans" cxnId="{5225C0F9-E78A-476A-930F-C37BD8A616A6}">
      <dgm:prSet/>
      <dgm:spPr/>
      <dgm:t>
        <a:bodyPr/>
        <a:lstStyle/>
        <a:p>
          <a:endParaRPr lang="en-US"/>
        </a:p>
      </dgm:t>
    </dgm:pt>
    <dgm:pt modelId="{85321DA2-387F-4A78-8A2B-AE9BFCBEABC8}" type="sibTrans" cxnId="{5225C0F9-E78A-476A-930F-C37BD8A616A6}">
      <dgm:prSet/>
      <dgm:spPr/>
      <dgm:t>
        <a:bodyPr/>
        <a:lstStyle/>
        <a:p>
          <a:endParaRPr lang="en-US"/>
        </a:p>
      </dgm:t>
    </dgm:pt>
    <dgm:pt modelId="{7CB9452A-FD13-4CE6-880E-D1F56803337B}" type="pres">
      <dgm:prSet presAssocID="{A90FFD2F-EA3D-44A9-8456-FB400864191C}" presName="Name0" presStyleCnt="0">
        <dgm:presLayoutVars>
          <dgm:dir/>
          <dgm:resizeHandles val="exact"/>
        </dgm:presLayoutVars>
      </dgm:prSet>
      <dgm:spPr/>
    </dgm:pt>
    <dgm:pt modelId="{F2B556CC-FA82-41A8-A69A-7CEDB2ABD605}" type="pres">
      <dgm:prSet presAssocID="{8B88863D-29F5-4A22-89C9-2BE66CE8B238}" presName="node" presStyleLbl="node1" presStyleIdx="0" presStyleCnt="3">
        <dgm:presLayoutVars>
          <dgm:bulletEnabled val="1"/>
        </dgm:presLayoutVars>
      </dgm:prSet>
      <dgm:spPr/>
      <dgm:t>
        <a:bodyPr/>
        <a:lstStyle/>
        <a:p>
          <a:endParaRPr lang="en-US"/>
        </a:p>
      </dgm:t>
    </dgm:pt>
    <dgm:pt modelId="{D1306CDD-DBFE-4206-A0A9-18E345BE8B75}" type="pres">
      <dgm:prSet presAssocID="{963307B5-4F94-4595-B5E1-B459ADDCEB93}" presName="sibTrans" presStyleLbl="sibTrans2D1" presStyleIdx="0" presStyleCnt="2"/>
      <dgm:spPr/>
      <dgm:t>
        <a:bodyPr/>
        <a:lstStyle/>
        <a:p>
          <a:endParaRPr lang="en-US"/>
        </a:p>
      </dgm:t>
    </dgm:pt>
    <dgm:pt modelId="{8D4866D5-805F-4FB6-B8EA-AF0A75F5E442}" type="pres">
      <dgm:prSet presAssocID="{963307B5-4F94-4595-B5E1-B459ADDCEB93}" presName="connectorText" presStyleLbl="sibTrans2D1" presStyleIdx="0" presStyleCnt="2"/>
      <dgm:spPr/>
      <dgm:t>
        <a:bodyPr/>
        <a:lstStyle/>
        <a:p>
          <a:endParaRPr lang="en-US"/>
        </a:p>
      </dgm:t>
    </dgm:pt>
    <dgm:pt modelId="{EFA08BE0-A1BA-4171-8E4B-B63871BA1461}" type="pres">
      <dgm:prSet presAssocID="{A3EBC759-ED87-4E4B-B758-BA97D4FF081A}" presName="node" presStyleLbl="node1" presStyleIdx="1" presStyleCnt="3">
        <dgm:presLayoutVars>
          <dgm:bulletEnabled val="1"/>
        </dgm:presLayoutVars>
      </dgm:prSet>
      <dgm:spPr/>
      <dgm:t>
        <a:bodyPr/>
        <a:lstStyle/>
        <a:p>
          <a:endParaRPr lang="en-US"/>
        </a:p>
      </dgm:t>
    </dgm:pt>
    <dgm:pt modelId="{A2AAEDA7-36CD-452B-9563-00753B64295F}" type="pres">
      <dgm:prSet presAssocID="{BE4ABD25-30DB-4D62-BD95-56C770F93C32}" presName="sibTrans" presStyleLbl="sibTrans2D1" presStyleIdx="1" presStyleCnt="2"/>
      <dgm:spPr/>
      <dgm:t>
        <a:bodyPr/>
        <a:lstStyle/>
        <a:p>
          <a:endParaRPr lang="en-US"/>
        </a:p>
      </dgm:t>
    </dgm:pt>
    <dgm:pt modelId="{35627B53-1FF0-4B24-82A7-50EB024F945E}" type="pres">
      <dgm:prSet presAssocID="{BE4ABD25-30DB-4D62-BD95-56C770F93C32}" presName="connectorText" presStyleLbl="sibTrans2D1" presStyleIdx="1" presStyleCnt="2"/>
      <dgm:spPr/>
      <dgm:t>
        <a:bodyPr/>
        <a:lstStyle/>
        <a:p>
          <a:endParaRPr lang="en-US"/>
        </a:p>
      </dgm:t>
    </dgm:pt>
    <dgm:pt modelId="{D51E4866-6849-4738-AD23-36AB710267F5}" type="pres">
      <dgm:prSet presAssocID="{CEABFCFC-DA42-40B5-9799-EC24181D7C19}" presName="node" presStyleLbl="node1" presStyleIdx="2" presStyleCnt="3">
        <dgm:presLayoutVars>
          <dgm:bulletEnabled val="1"/>
        </dgm:presLayoutVars>
      </dgm:prSet>
      <dgm:spPr/>
      <dgm:t>
        <a:bodyPr/>
        <a:lstStyle/>
        <a:p>
          <a:endParaRPr lang="en-US"/>
        </a:p>
      </dgm:t>
    </dgm:pt>
  </dgm:ptLst>
  <dgm:cxnLst>
    <dgm:cxn modelId="{0FB3D84D-C32A-4A80-A179-B24262046A54}" type="presOf" srcId="{8B88863D-29F5-4A22-89C9-2BE66CE8B238}" destId="{F2B556CC-FA82-41A8-A69A-7CEDB2ABD605}" srcOrd="0" destOrd="0" presId="urn:microsoft.com/office/officeart/2005/8/layout/process1"/>
    <dgm:cxn modelId="{4A9F971E-ACD5-4F81-828F-3BEFAD7B19E7}" srcId="{A90FFD2F-EA3D-44A9-8456-FB400864191C}" destId="{A3EBC759-ED87-4E4B-B758-BA97D4FF081A}" srcOrd="1" destOrd="0" parTransId="{92A62CA0-2BDC-47D8-BD18-EC8E60C89319}" sibTransId="{BE4ABD25-30DB-4D62-BD95-56C770F93C32}"/>
    <dgm:cxn modelId="{7C9BE687-F100-43B2-855C-69C47318A170}" srcId="{A90FFD2F-EA3D-44A9-8456-FB400864191C}" destId="{8B88863D-29F5-4A22-89C9-2BE66CE8B238}" srcOrd="0" destOrd="0" parTransId="{FD4716CD-2000-4324-8A2C-22D614BB20EC}" sibTransId="{963307B5-4F94-4595-B5E1-B459ADDCEB93}"/>
    <dgm:cxn modelId="{EA2A560E-8164-4BFD-A4AB-752D22D3050F}" type="presOf" srcId="{A90FFD2F-EA3D-44A9-8456-FB400864191C}" destId="{7CB9452A-FD13-4CE6-880E-D1F56803337B}" srcOrd="0" destOrd="0" presId="urn:microsoft.com/office/officeart/2005/8/layout/process1"/>
    <dgm:cxn modelId="{B9F50A60-B5AF-4B40-863D-B35A4B603650}" type="presOf" srcId="{963307B5-4F94-4595-B5E1-B459ADDCEB93}" destId="{8D4866D5-805F-4FB6-B8EA-AF0A75F5E442}" srcOrd="1" destOrd="0" presId="urn:microsoft.com/office/officeart/2005/8/layout/process1"/>
    <dgm:cxn modelId="{2BADEEA4-149C-4698-93EF-FD9744D9CEB0}" type="presOf" srcId="{BE4ABD25-30DB-4D62-BD95-56C770F93C32}" destId="{35627B53-1FF0-4B24-82A7-50EB024F945E}" srcOrd="1" destOrd="0" presId="urn:microsoft.com/office/officeart/2005/8/layout/process1"/>
    <dgm:cxn modelId="{2F442BC7-A0E8-4628-B867-23681A1D4DD2}" type="presOf" srcId="{CEABFCFC-DA42-40B5-9799-EC24181D7C19}" destId="{D51E4866-6849-4738-AD23-36AB710267F5}" srcOrd="0" destOrd="0" presId="urn:microsoft.com/office/officeart/2005/8/layout/process1"/>
    <dgm:cxn modelId="{EB62C2F9-5AF7-4209-AE21-7168E90C4447}" type="presOf" srcId="{A3EBC759-ED87-4E4B-B758-BA97D4FF081A}" destId="{EFA08BE0-A1BA-4171-8E4B-B63871BA1461}" srcOrd="0" destOrd="0" presId="urn:microsoft.com/office/officeart/2005/8/layout/process1"/>
    <dgm:cxn modelId="{83E1E021-F5FA-4680-A809-132DC00329C8}" type="presOf" srcId="{BE4ABD25-30DB-4D62-BD95-56C770F93C32}" destId="{A2AAEDA7-36CD-452B-9563-00753B64295F}" srcOrd="0" destOrd="0" presId="urn:microsoft.com/office/officeart/2005/8/layout/process1"/>
    <dgm:cxn modelId="{F7526354-67D4-440D-91CF-4F454A964C01}" type="presOf" srcId="{963307B5-4F94-4595-B5E1-B459ADDCEB93}" destId="{D1306CDD-DBFE-4206-A0A9-18E345BE8B75}" srcOrd="0" destOrd="0" presId="urn:microsoft.com/office/officeart/2005/8/layout/process1"/>
    <dgm:cxn modelId="{5225C0F9-E78A-476A-930F-C37BD8A616A6}" srcId="{A90FFD2F-EA3D-44A9-8456-FB400864191C}" destId="{CEABFCFC-DA42-40B5-9799-EC24181D7C19}" srcOrd="2" destOrd="0" parTransId="{6F0B2504-293F-4496-B67F-FB0C33DF6A47}" sibTransId="{85321DA2-387F-4A78-8A2B-AE9BFCBEABC8}"/>
    <dgm:cxn modelId="{0BFBA13C-2E4C-4FDE-BDA4-6791B5FD9040}" type="presParOf" srcId="{7CB9452A-FD13-4CE6-880E-D1F56803337B}" destId="{F2B556CC-FA82-41A8-A69A-7CEDB2ABD605}" srcOrd="0" destOrd="0" presId="urn:microsoft.com/office/officeart/2005/8/layout/process1"/>
    <dgm:cxn modelId="{DEF54FCA-EAC4-44CC-8A24-213CFF806A4A}" type="presParOf" srcId="{7CB9452A-FD13-4CE6-880E-D1F56803337B}" destId="{D1306CDD-DBFE-4206-A0A9-18E345BE8B75}" srcOrd="1" destOrd="0" presId="urn:microsoft.com/office/officeart/2005/8/layout/process1"/>
    <dgm:cxn modelId="{B36F3A71-CAD1-4078-8EB0-E087487D112F}" type="presParOf" srcId="{D1306CDD-DBFE-4206-A0A9-18E345BE8B75}" destId="{8D4866D5-805F-4FB6-B8EA-AF0A75F5E442}" srcOrd="0" destOrd="0" presId="urn:microsoft.com/office/officeart/2005/8/layout/process1"/>
    <dgm:cxn modelId="{25629EED-AE01-4A7D-915A-CF36B17B5E50}" type="presParOf" srcId="{7CB9452A-FD13-4CE6-880E-D1F56803337B}" destId="{EFA08BE0-A1BA-4171-8E4B-B63871BA1461}" srcOrd="2" destOrd="0" presId="urn:microsoft.com/office/officeart/2005/8/layout/process1"/>
    <dgm:cxn modelId="{45E3A35D-6184-4844-9848-5008E4FE25C2}" type="presParOf" srcId="{7CB9452A-FD13-4CE6-880E-D1F56803337B}" destId="{A2AAEDA7-36CD-452B-9563-00753B64295F}" srcOrd="3" destOrd="0" presId="urn:microsoft.com/office/officeart/2005/8/layout/process1"/>
    <dgm:cxn modelId="{DCFB074A-559C-4A32-8733-FBF16166D701}" type="presParOf" srcId="{A2AAEDA7-36CD-452B-9563-00753B64295F}" destId="{35627B53-1FF0-4B24-82A7-50EB024F945E}" srcOrd="0" destOrd="0" presId="urn:microsoft.com/office/officeart/2005/8/layout/process1"/>
    <dgm:cxn modelId="{93A8AE7D-219E-408E-9729-C264892CDA3D}" type="presParOf" srcId="{7CB9452A-FD13-4CE6-880E-D1F56803337B}" destId="{D51E4866-6849-4738-AD23-36AB710267F5}"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B556CC-FA82-41A8-A69A-7CEDB2ABD605}">
      <dsp:nvSpPr>
        <dsp:cNvPr id="0" name=""/>
        <dsp:cNvSpPr/>
      </dsp:nvSpPr>
      <dsp:spPr>
        <a:xfrm>
          <a:off x="7626" y="1452870"/>
          <a:ext cx="2279479" cy="1880570"/>
        </a:xfrm>
        <a:prstGeom prst="roundRect">
          <a:avLst>
            <a:gd name="adj" fmla="val 10000"/>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Nov 2019</a:t>
          </a:r>
        </a:p>
        <a:p>
          <a:pPr lvl="0" algn="ctr" defTabSz="800100">
            <a:lnSpc>
              <a:spcPct val="90000"/>
            </a:lnSpc>
            <a:spcBef>
              <a:spcPct val="0"/>
            </a:spcBef>
            <a:spcAft>
              <a:spcPct val="35000"/>
            </a:spcAft>
          </a:pPr>
          <a:r>
            <a:rPr lang="en-US" sz="1800" kern="1200" dirty="0" smtClean="0"/>
            <a:t>1</a:t>
          </a:r>
          <a:r>
            <a:rPr lang="en-US" sz="1800" kern="1200" baseline="30000" dirty="0" smtClean="0"/>
            <a:t>st</a:t>
          </a:r>
          <a:r>
            <a:rPr lang="en-US" sz="1800" kern="1200" dirty="0" smtClean="0"/>
            <a:t> Strategic Planning Session  for Service Providers and Strategic Partners facilitated by TAC  </a:t>
          </a:r>
          <a:endParaRPr lang="en-US" sz="1800" kern="1200" dirty="0"/>
        </a:p>
      </dsp:txBody>
      <dsp:txXfrm>
        <a:off x="62706" y="1507950"/>
        <a:ext cx="2169319" cy="1770410"/>
      </dsp:txXfrm>
    </dsp:sp>
    <dsp:sp modelId="{D1306CDD-DBFE-4206-A0A9-18E345BE8B75}">
      <dsp:nvSpPr>
        <dsp:cNvPr id="0" name=""/>
        <dsp:cNvSpPr/>
      </dsp:nvSpPr>
      <dsp:spPr>
        <a:xfrm>
          <a:off x="2515053" y="2110500"/>
          <a:ext cx="483249" cy="565310"/>
        </a:xfrm>
        <a:prstGeom prst="rightArrow">
          <a:avLst>
            <a:gd name="adj1" fmla="val 60000"/>
            <a:gd name="adj2" fmla="val 50000"/>
          </a:avLst>
        </a:prstGeom>
        <a:gradFill rotWithShape="0">
          <a:gsLst>
            <a:gs pos="0">
              <a:schemeClr val="dk2">
                <a:tint val="60000"/>
                <a:hueOff val="0"/>
                <a:satOff val="0"/>
                <a:lumOff val="0"/>
                <a:alphaOff val="0"/>
                <a:satMod val="103000"/>
                <a:lumMod val="102000"/>
                <a:tint val="94000"/>
              </a:schemeClr>
            </a:gs>
            <a:gs pos="50000">
              <a:schemeClr val="dk2">
                <a:tint val="60000"/>
                <a:hueOff val="0"/>
                <a:satOff val="0"/>
                <a:lumOff val="0"/>
                <a:alphaOff val="0"/>
                <a:satMod val="110000"/>
                <a:lumMod val="100000"/>
                <a:shade val="100000"/>
              </a:schemeClr>
            </a:gs>
            <a:gs pos="100000">
              <a:schemeClr val="dk2">
                <a:tint val="6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dirty="0"/>
        </a:p>
      </dsp:txBody>
      <dsp:txXfrm>
        <a:off x="2515053" y="2223562"/>
        <a:ext cx="338274" cy="339186"/>
      </dsp:txXfrm>
    </dsp:sp>
    <dsp:sp modelId="{EFA08BE0-A1BA-4171-8E4B-B63871BA1461}">
      <dsp:nvSpPr>
        <dsp:cNvPr id="0" name=""/>
        <dsp:cNvSpPr/>
      </dsp:nvSpPr>
      <dsp:spPr>
        <a:xfrm>
          <a:off x="3198897" y="1452870"/>
          <a:ext cx="2279479" cy="1880570"/>
        </a:xfrm>
        <a:prstGeom prst="roundRect">
          <a:avLst>
            <a:gd name="adj" fmla="val 10000"/>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Dec 2019</a:t>
          </a:r>
        </a:p>
        <a:p>
          <a:pPr lvl="0" algn="ctr" defTabSz="800100">
            <a:lnSpc>
              <a:spcPct val="90000"/>
            </a:lnSpc>
            <a:spcBef>
              <a:spcPct val="0"/>
            </a:spcBef>
            <a:spcAft>
              <a:spcPct val="35000"/>
            </a:spcAft>
          </a:pPr>
          <a:r>
            <a:rPr lang="en-US" sz="1800" kern="1200" dirty="0" smtClean="0"/>
            <a:t>Two Community Workshops held, and  launch of City of Tracy Homelessness Resource Website </a:t>
          </a:r>
          <a:endParaRPr lang="en-US" sz="1800" kern="1200" dirty="0"/>
        </a:p>
      </dsp:txBody>
      <dsp:txXfrm>
        <a:off x="3253977" y="1507950"/>
        <a:ext cx="2169319" cy="1770410"/>
      </dsp:txXfrm>
    </dsp:sp>
    <dsp:sp modelId="{A2AAEDA7-36CD-452B-9563-00753B64295F}">
      <dsp:nvSpPr>
        <dsp:cNvPr id="0" name=""/>
        <dsp:cNvSpPr/>
      </dsp:nvSpPr>
      <dsp:spPr>
        <a:xfrm>
          <a:off x="5706325" y="2110500"/>
          <a:ext cx="483249" cy="565310"/>
        </a:xfrm>
        <a:prstGeom prst="rightArrow">
          <a:avLst>
            <a:gd name="adj1" fmla="val 60000"/>
            <a:gd name="adj2" fmla="val 50000"/>
          </a:avLst>
        </a:prstGeom>
        <a:gradFill rotWithShape="0">
          <a:gsLst>
            <a:gs pos="0">
              <a:schemeClr val="dk2">
                <a:tint val="60000"/>
                <a:hueOff val="0"/>
                <a:satOff val="0"/>
                <a:lumOff val="0"/>
                <a:alphaOff val="0"/>
                <a:satMod val="103000"/>
                <a:lumMod val="102000"/>
                <a:tint val="94000"/>
              </a:schemeClr>
            </a:gs>
            <a:gs pos="50000">
              <a:schemeClr val="dk2">
                <a:tint val="60000"/>
                <a:hueOff val="0"/>
                <a:satOff val="0"/>
                <a:lumOff val="0"/>
                <a:alphaOff val="0"/>
                <a:satMod val="110000"/>
                <a:lumMod val="100000"/>
                <a:shade val="100000"/>
              </a:schemeClr>
            </a:gs>
            <a:gs pos="100000">
              <a:schemeClr val="dk2">
                <a:tint val="6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dirty="0"/>
        </a:p>
      </dsp:txBody>
      <dsp:txXfrm>
        <a:off x="5706325" y="2223562"/>
        <a:ext cx="338274" cy="339186"/>
      </dsp:txXfrm>
    </dsp:sp>
    <dsp:sp modelId="{D51E4866-6849-4738-AD23-36AB710267F5}">
      <dsp:nvSpPr>
        <dsp:cNvPr id="0" name=""/>
        <dsp:cNvSpPr/>
      </dsp:nvSpPr>
      <dsp:spPr>
        <a:xfrm>
          <a:off x="6390169" y="1452870"/>
          <a:ext cx="2279479" cy="1880570"/>
        </a:xfrm>
        <a:prstGeom prst="roundRect">
          <a:avLst>
            <a:gd name="adj" fmla="val 10000"/>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Jan 2020</a:t>
          </a:r>
        </a:p>
        <a:p>
          <a:pPr lvl="0" algn="ctr" defTabSz="800100">
            <a:lnSpc>
              <a:spcPct val="90000"/>
            </a:lnSpc>
            <a:spcBef>
              <a:spcPct val="0"/>
            </a:spcBef>
            <a:spcAft>
              <a:spcPct val="35000"/>
            </a:spcAft>
          </a:pPr>
          <a:r>
            <a:rPr lang="en-US" sz="1800" kern="1200" dirty="0" smtClean="0"/>
            <a:t>Community Forum facilitated by TAC </a:t>
          </a:r>
        </a:p>
        <a:p>
          <a:pPr lvl="0" algn="ctr" defTabSz="800100">
            <a:lnSpc>
              <a:spcPct val="90000"/>
            </a:lnSpc>
            <a:spcBef>
              <a:spcPct val="0"/>
            </a:spcBef>
            <a:spcAft>
              <a:spcPct val="35000"/>
            </a:spcAft>
          </a:pPr>
          <a:endParaRPr lang="en-US" sz="1800" kern="1200" dirty="0"/>
        </a:p>
      </dsp:txBody>
      <dsp:txXfrm>
        <a:off x="6445249" y="1507950"/>
        <a:ext cx="2169319" cy="1770410"/>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4081212-66D6-1B4D-8402-3CD74E1D4101}" type="datetimeFigureOut">
              <a:rPr lang="en-US" smtClean="0"/>
              <a:t>1/14/2020</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14EA0D-9D11-B041-ABF3-010B06752FBF}" type="slidenum">
              <a:rPr lang="en-US" smtClean="0"/>
              <a:t>‹#›</a:t>
            </a:fld>
            <a:endParaRPr lang="en-US" dirty="0"/>
          </a:p>
        </p:txBody>
      </p:sp>
    </p:spTree>
    <p:extLst>
      <p:ext uri="{BB962C8B-B14F-4D97-AF65-F5344CB8AC3E}">
        <p14:creationId xmlns:p14="http://schemas.microsoft.com/office/powerpoint/2010/main" val="18266725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amp; Closing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558209"/>
            <a:ext cx="9144000" cy="1363110"/>
          </a:xfrm>
        </p:spPr>
        <p:txBody>
          <a:bodyPr anchor="b">
            <a:normAutofit/>
          </a:bodyPr>
          <a:lstStyle>
            <a:lvl1pPr algn="ctr">
              <a:defRPr sz="5000"/>
            </a:lvl1pPr>
          </a:lstStyle>
          <a:p>
            <a:r>
              <a:rPr lang="en-US" dirty="0"/>
              <a:t>Click to edit Master title style</a:t>
            </a:r>
          </a:p>
        </p:txBody>
      </p:sp>
      <p:sp>
        <p:nvSpPr>
          <p:cNvPr id="3" name="Subtitle 2"/>
          <p:cNvSpPr>
            <a:spLocks noGrp="1"/>
          </p:cNvSpPr>
          <p:nvPr>
            <p:ph type="subTitle" idx="1"/>
          </p:nvPr>
        </p:nvSpPr>
        <p:spPr>
          <a:xfrm>
            <a:off x="-1" y="5096151"/>
            <a:ext cx="9143999" cy="526774"/>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2" y="6217203"/>
            <a:ext cx="9143998" cy="365125"/>
          </a:xfrm>
          <a:prstGeom prst="rect">
            <a:avLst/>
          </a:prstGeom>
        </p:spPr>
        <p:txBody>
          <a:bodyPr/>
          <a:lstStyle>
            <a:lvl1pPr algn="ctr">
              <a:defRPr sz="1600">
                <a:solidFill>
                  <a:schemeClr val="bg1"/>
                </a:solidFill>
              </a:defRPr>
            </a:lvl1pPr>
          </a:lstStyle>
          <a:p>
            <a:endParaRPr lang="en-US" dirty="0"/>
          </a:p>
        </p:txBody>
      </p:sp>
    </p:spTree>
    <p:extLst>
      <p:ext uri="{BB962C8B-B14F-4D97-AF65-F5344CB8AC3E}">
        <p14:creationId xmlns:p14="http://schemas.microsoft.com/office/powerpoint/2010/main" val="3087847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Slide 5">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a:xfrm>
            <a:off x="2981739" y="6356351"/>
            <a:ext cx="2057400" cy="365125"/>
          </a:xfrm>
        </p:spPr>
        <p:txBody>
          <a:bodyPr/>
          <a:lstStyle>
            <a:lvl1pPr algn="l">
              <a:defRPr>
                <a:solidFill>
                  <a:srgbClr val="46612D"/>
                </a:solidFill>
              </a:defRPr>
            </a:lvl1pPr>
          </a:lstStyle>
          <a:p>
            <a:fld id="{149F34E2-F12F-684C-AD20-ACCE72D16F9D}" type="slidenum">
              <a:rPr lang="en-US" smtClean="0"/>
              <a:pPr/>
              <a:t>‹#›</a:t>
            </a:fld>
            <a:endParaRPr lang="en-US" dirty="0"/>
          </a:p>
        </p:txBody>
      </p:sp>
      <p:sp>
        <p:nvSpPr>
          <p:cNvPr id="8" name="Title 1">
            <a:extLst>
              <a:ext uri="{FF2B5EF4-FFF2-40B4-BE49-F238E27FC236}">
                <a16:creationId xmlns:a16="http://schemas.microsoft.com/office/drawing/2014/main" id="{49DCB0B9-FFEB-3549-A53B-8797811BFE34}"/>
              </a:ext>
            </a:extLst>
          </p:cNvPr>
          <p:cNvSpPr>
            <a:spLocks noGrp="1"/>
          </p:cNvSpPr>
          <p:nvPr>
            <p:ph type="title"/>
          </p:nvPr>
        </p:nvSpPr>
        <p:spPr>
          <a:xfrm>
            <a:off x="2981739" y="386382"/>
            <a:ext cx="5923720" cy="631825"/>
          </a:xfrm>
        </p:spPr>
        <p:txBody>
          <a:bodyPr anchor="b">
            <a:normAutofit/>
          </a:bodyPr>
          <a:lstStyle>
            <a:lvl1pPr>
              <a:defRPr sz="4400">
                <a:solidFill>
                  <a:srgbClr val="46612D"/>
                </a:solidFill>
              </a:defRPr>
            </a:lvl1pPr>
          </a:lstStyle>
          <a:p>
            <a:r>
              <a:rPr lang="en-US" dirty="0"/>
              <a:t>Click to edit Master title style</a:t>
            </a:r>
          </a:p>
        </p:txBody>
      </p:sp>
      <p:sp>
        <p:nvSpPr>
          <p:cNvPr id="9" name="Content Placeholder 2">
            <a:extLst>
              <a:ext uri="{FF2B5EF4-FFF2-40B4-BE49-F238E27FC236}">
                <a16:creationId xmlns:a16="http://schemas.microsoft.com/office/drawing/2014/main" id="{D229C5F9-9CB1-CB45-A16D-AC77C9D1C87C}"/>
              </a:ext>
            </a:extLst>
          </p:cNvPr>
          <p:cNvSpPr>
            <a:spLocks noGrp="1"/>
          </p:cNvSpPr>
          <p:nvPr>
            <p:ph idx="13"/>
          </p:nvPr>
        </p:nvSpPr>
        <p:spPr>
          <a:xfrm>
            <a:off x="2981739" y="1162878"/>
            <a:ext cx="5923720" cy="5193473"/>
          </a:xfrm>
        </p:spPr>
        <p:txBody>
          <a:bodyPr/>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8842105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ontent Slide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365126"/>
            <a:ext cx="9144000" cy="946839"/>
          </a:xfrm>
        </p:spPr>
        <p:txBody>
          <a:bodyPr/>
          <a:lstStyle>
            <a:lvl1pPr algn="ctr">
              <a:defRPr>
                <a:solidFill>
                  <a:schemeClr val="bg1"/>
                </a:solidFill>
              </a:defRPr>
            </a:lvl1pPr>
          </a:lstStyle>
          <a:p>
            <a:r>
              <a:rPr lang="en-US" dirty="0"/>
              <a:t>Click to edit Master title style</a:t>
            </a:r>
          </a:p>
        </p:txBody>
      </p:sp>
      <p:sp>
        <p:nvSpPr>
          <p:cNvPr id="3" name="Content Placeholder 2"/>
          <p:cNvSpPr>
            <a:spLocks noGrp="1"/>
          </p:cNvSpPr>
          <p:nvPr>
            <p:ph idx="1"/>
          </p:nvPr>
        </p:nvSpPr>
        <p:spPr>
          <a:xfrm>
            <a:off x="228599" y="1570383"/>
            <a:ext cx="8676861" cy="4785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a:xfrm>
            <a:off x="228599" y="6356351"/>
            <a:ext cx="2057400" cy="365125"/>
          </a:xfrm>
        </p:spPr>
        <p:txBody>
          <a:bodyPr/>
          <a:lstStyle>
            <a:lvl1pPr algn="l">
              <a:defRPr>
                <a:solidFill>
                  <a:srgbClr val="46612D"/>
                </a:solidFill>
              </a:defRPr>
            </a:lvl1pPr>
          </a:lstStyle>
          <a:p>
            <a:fld id="{149F34E2-F12F-684C-AD20-ACCE72D16F9D}" type="slidenum">
              <a:rPr lang="en-US" smtClean="0"/>
              <a:pPr/>
              <a:t>‹#›</a:t>
            </a:fld>
            <a:endParaRPr lang="en-US" dirty="0"/>
          </a:p>
        </p:txBody>
      </p:sp>
    </p:spTree>
    <p:extLst>
      <p:ext uri="{BB962C8B-B14F-4D97-AF65-F5344CB8AC3E}">
        <p14:creationId xmlns:p14="http://schemas.microsoft.com/office/powerpoint/2010/main" val="11802537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Slide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54156" y="386382"/>
            <a:ext cx="8189844" cy="631825"/>
          </a:xfrm>
        </p:spPr>
        <p:txBody>
          <a:bodyPr anchor="b">
            <a:normAutofit/>
          </a:bodyPr>
          <a:lstStyle>
            <a:lvl1pPr>
              <a:defRPr sz="4400">
                <a:solidFill>
                  <a:srgbClr val="46612D"/>
                </a:solidFill>
              </a:defRPr>
            </a:lvl1pPr>
          </a:lstStyle>
          <a:p>
            <a:r>
              <a:rPr lang="en-US" dirty="0"/>
              <a:t>Click to edit Master title style</a:t>
            </a:r>
          </a:p>
        </p:txBody>
      </p:sp>
      <p:sp>
        <p:nvSpPr>
          <p:cNvPr id="6" name="Slide Number Placeholder 5"/>
          <p:cNvSpPr>
            <a:spLocks noGrp="1"/>
          </p:cNvSpPr>
          <p:nvPr>
            <p:ph type="sldNum" sz="quarter" idx="12"/>
          </p:nvPr>
        </p:nvSpPr>
        <p:spPr>
          <a:xfrm>
            <a:off x="954156" y="6356351"/>
            <a:ext cx="2057400" cy="365125"/>
          </a:xfrm>
        </p:spPr>
        <p:txBody>
          <a:bodyPr/>
          <a:lstStyle>
            <a:lvl1pPr algn="l">
              <a:defRPr>
                <a:solidFill>
                  <a:srgbClr val="46612D"/>
                </a:solidFill>
              </a:defRPr>
            </a:lvl1pPr>
          </a:lstStyle>
          <a:p>
            <a:fld id="{149F34E2-F12F-684C-AD20-ACCE72D16F9D}" type="slidenum">
              <a:rPr lang="en-US" smtClean="0"/>
              <a:pPr/>
              <a:t>‹#›</a:t>
            </a:fld>
            <a:endParaRPr lang="en-US" dirty="0"/>
          </a:p>
        </p:txBody>
      </p:sp>
      <p:sp>
        <p:nvSpPr>
          <p:cNvPr id="9" name="Content Placeholder 2">
            <a:extLst>
              <a:ext uri="{FF2B5EF4-FFF2-40B4-BE49-F238E27FC236}">
                <a16:creationId xmlns:a16="http://schemas.microsoft.com/office/drawing/2014/main" id="{117604D3-3FC8-E342-B744-A85ADD190B7D}"/>
              </a:ext>
            </a:extLst>
          </p:cNvPr>
          <p:cNvSpPr>
            <a:spLocks noGrp="1"/>
          </p:cNvSpPr>
          <p:nvPr>
            <p:ph idx="13"/>
          </p:nvPr>
        </p:nvSpPr>
        <p:spPr>
          <a:xfrm>
            <a:off x="954156" y="1162878"/>
            <a:ext cx="7951304" cy="5193473"/>
          </a:xfrm>
        </p:spPr>
        <p:txBody>
          <a:bodyPr/>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7228008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Slide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a:xfrm>
            <a:off x="6848059" y="6356351"/>
            <a:ext cx="2057400" cy="365125"/>
          </a:xfrm>
        </p:spPr>
        <p:txBody>
          <a:bodyPr/>
          <a:lstStyle>
            <a:lvl1pPr>
              <a:defRPr>
                <a:solidFill>
                  <a:srgbClr val="46612D"/>
                </a:solidFill>
              </a:defRPr>
            </a:lvl1pPr>
          </a:lstStyle>
          <a:p>
            <a:fld id="{149F34E2-F12F-684C-AD20-ACCE72D16F9D}" type="slidenum">
              <a:rPr lang="en-US" smtClean="0"/>
              <a:pPr/>
              <a:t>‹#›</a:t>
            </a:fld>
            <a:endParaRPr lang="en-US" dirty="0"/>
          </a:p>
        </p:txBody>
      </p:sp>
      <p:sp>
        <p:nvSpPr>
          <p:cNvPr id="8" name="Title 1">
            <a:extLst>
              <a:ext uri="{FF2B5EF4-FFF2-40B4-BE49-F238E27FC236}">
                <a16:creationId xmlns:a16="http://schemas.microsoft.com/office/drawing/2014/main" id="{49DCB0B9-FFEB-3549-A53B-8797811BFE34}"/>
              </a:ext>
            </a:extLst>
          </p:cNvPr>
          <p:cNvSpPr>
            <a:spLocks noGrp="1"/>
          </p:cNvSpPr>
          <p:nvPr>
            <p:ph type="title"/>
          </p:nvPr>
        </p:nvSpPr>
        <p:spPr>
          <a:xfrm>
            <a:off x="2223582" y="386382"/>
            <a:ext cx="6681877" cy="631825"/>
          </a:xfrm>
        </p:spPr>
        <p:txBody>
          <a:bodyPr anchor="b">
            <a:normAutofit/>
          </a:bodyPr>
          <a:lstStyle>
            <a:lvl1pPr>
              <a:defRPr sz="4400">
                <a:solidFill>
                  <a:srgbClr val="46612D"/>
                </a:solidFill>
              </a:defRPr>
            </a:lvl1pPr>
          </a:lstStyle>
          <a:p>
            <a:r>
              <a:rPr lang="en-US" dirty="0"/>
              <a:t>Click to edit Master title style</a:t>
            </a:r>
          </a:p>
        </p:txBody>
      </p:sp>
      <p:sp>
        <p:nvSpPr>
          <p:cNvPr id="9" name="Content Placeholder 2">
            <a:extLst>
              <a:ext uri="{FF2B5EF4-FFF2-40B4-BE49-F238E27FC236}">
                <a16:creationId xmlns:a16="http://schemas.microsoft.com/office/drawing/2014/main" id="{D229C5F9-9CB1-CB45-A16D-AC77C9D1C87C}"/>
              </a:ext>
            </a:extLst>
          </p:cNvPr>
          <p:cNvSpPr>
            <a:spLocks noGrp="1"/>
          </p:cNvSpPr>
          <p:nvPr>
            <p:ph idx="13"/>
          </p:nvPr>
        </p:nvSpPr>
        <p:spPr>
          <a:xfrm>
            <a:off x="2186608" y="1162878"/>
            <a:ext cx="6718851" cy="5193473"/>
          </a:xfrm>
        </p:spPr>
        <p:txBody>
          <a:bodyPr/>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6230780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tent Slide 4">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18660" y="365126"/>
            <a:ext cx="8706679" cy="823913"/>
          </a:xfrm>
        </p:spPr>
        <p:txBody>
          <a:bodyPr/>
          <a:lstStyle>
            <a:lvl1pPr algn="ctr">
              <a:defRPr>
                <a:solidFill>
                  <a:schemeClr val="bg1"/>
                </a:solidFill>
              </a:defRPr>
            </a:lvl1pPr>
          </a:lstStyle>
          <a:p>
            <a:r>
              <a:rPr lang="en-US" dirty="0"/>
              <a:t>Click to edit Master title style</a:t>
            </a:r>
          </a:p>
        </p:txBody>
      </p:sp>
      <p:sp>
        <p:nvSpPr>
          <p:cNvPr id="3" name="Text Placeholder 2"/>
          <p:cNvSpPr>
            <a:spLocks noGrp="1"/>
          </p:cNvSpPr>
          <p:nvPr>
            <p:ph type="body" idx="1"/>
          </p:nvPr>
        </p:nvSpPr>
        <p:spPr>
          <a:xfrm>
            <a:off x="235330" y="1435101"/>
            <a:ext cx="4279521" cy="823912"/>
          </a:xfrm>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18661" y="2259013"/>
            <a:ext cx="4279521" cy="40973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29150" y="1435101"/>
            <a:ext cx="4296189" cy="823912"/>
          </a:xfrm>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259013"/>
            <a:ext cx="4296189" cy="40973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p:cNvSpPr>
            <a:spLocks noGrp="1"/>
          </p:cNvSpPr>
          <p:nvPr>
            <p:ph type="sldNum" sz="quarter" idx="12"/>
          </p:nvPr>
        </p:nvSpPr>
        <p:spPr>
          <a:xfrm>
            <a:off x="218661" y="6356351"/>
            <a:ext cx="2057400" cy="365125"/>
          </a:xfrm>
        </p:spPr>
        <p:txBody>
          <a:bodyPr/>
          <a:lstStyle>
            <a:lvl1pPr algn="l">
              <a:defRPr>
                <a:solidFill>
                  <a:schemeClr val="bg1"/>
                </a:solidFill>
              </a:defRPr>
            </a:lvl1pPr>
          </a:lstStyle>
          <a:p>
            <a:fld id="{149F34E2-F12F-684C-AD20-ACCE72D16F9D}" type="slidenum">
              <a:rPr lang="en-US" smtClean="0"/>
              <a:pPr/>
              <a:t>‹#›</a:t>
            </a:fld>
            <a:endParaRPr lang="en-US" dirty="0"/>
          </a:p>
        </p:txBody>
      </p:sp>
    </p:spTree>
    <p:extLst>
      <p:ext uri="{BB962C8B-B14F-4D97-AF65-F5344CB8AC3E}">
        <p14:creationId xmlns:p14="http://schemas.microsoft.com/office/powerpoint/2010/main" val="4474115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Slide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a:xfrm>
            <a:off x="2981739" y="6356351"/>
            <a:ext cx="2057400" cy="365125"/>
          </a:xfrm>
        </p:spPr>
        <p:txBody>
          <a:bodyPr/>
          <a:lstStyle>
            <a:lvl1pPr algn="l">
              <a:defRPr>
                <a:solidFill>
                  <a:srgbClr val="46612D"/>
                </a:solidFill>
              </a:defRPr>
            </a:lvl1pPr>
          </a:lstStyle>
          <a:p>
            <a:fld id="{149F34E2-F12F-684C-AD20-ACCE72D16F9D}" type="slidenum">
              <a:rPr lang="en-US" smtClean="0"/>
              <a:pPr/>
              <a:t>‹#›</a:t>
            </a:fld>
            <a:endParaRPr lang="en-US" dirty="0"/>
          </a:p>
        </p:txBody>
      </p:sp>
      <p:sp>
        <p:nvSpPr>
          <p:cNvPr id="8" name="Title 1">
            <a:extLst>
              <a:ext uri="{FF2B5EF4-FFF2-40B4-BE49-F238E27FC236}">
                <a16:creationId xmlns:a16="http://schemas.microsoft.com/office/drawing/2014/main" id="{49DCB0B9-FFEB-3549-A53B-8797811BFE34}"/>
              </a:ext>
            </a:extLst>
          </p:cNvPr>
          <p:cNvSpPr>
            <a:spLocks noGrp="1"/>
          </p:cNvSpPr>
          <p:nvPr>
            <p:ph type="title"/>
          </p:nvPr>
        </p:nvSpPr>
        <p:spPr>
          <a:xfrm>
            <a:off x="2981739" y="386382"/>
            <a:ext cx="5923720" cy="631825"/>
          </a:xfrm>
        </p:spPr>
        <p:txBody>
          <a:bodyPr anchor="b">
            <a:normAutofit/>
          </a:bodyPr>
          <a:lstStyle>
            <a:lvl1pPr>
              <a:defRPr sz="4400">
                <a:solidFill>
                  <a:srgbClr val="46612D"/>
                </a:solidFill>
              </a:defRPr>
            </a:lvl1pPr>
          </a:lstStyle>
          <a:p>
            <a:r>
              <a:rPr lang="en-US" dirty="0"/>
              <a:t>Click to edit Master title style</a:t>
            </a:r>
          </a:p>
        </p:txBody>
      </p:sp>
      <p:sp>
        <p:nvSpPr>
          <p:cNvPr id="9" name="Content Placeholder 2">
            <a:extLst>
              <a:ext uri="{FF2B5EF4-FFF2-40B4-BE49-F238E27FC236}">
                <a16:creationId xmlns:a16="http://schemas.microsoft.com/office/drawing/2014/main" id="{D229C5F9-9CB1-CB45-A16D-AC77C9D1C87C}"/>
              </a:ext>
            </a:extLst>
          </p:cNvPr>
          <p:cNvSpPr>
            <a:spLocks noGrp="1"/>
          </p:cNvSpPr>
          <p:nvPr>
            <p:ph idx="13"/>
          </p:nvPr>
        </p:nvSpPr>
        <p:spPr>
          <a:xfrm>
            <a:off x="2981739" y="1162878"/>
            <a:ext cx="5923720" cy="5193473"/>
          </a:xfrm>
        </p:spPr>
        <p:txBody>
          <a:bodyPr/>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3218742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Slide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a:xfrm>
            <a:off x="2981739" y="6356351"/>
            <a:ext cx="2057400" cy="365125"/>
          </a:xfrm>
        </p:spPr>
        <p:txBody>
          <a:bodyPr/>
          <a:lstStyle>
            <a:lvl1pPr algn="l">
              <a:defRPr>
                <a:solidFill>
                  <a:srgbClr val="46612D"/>
                </a:solidFill>
              </a:defRPr>
            </a:lvl1pPr>
          </a:lstStyle>
          <a:p>
            <a:fld id="{149F34E2-F12F-684C-AD20-ACCE72D16F9D}" type="slidenum">
              <a:rPr lang="en-US" smtClean="0"/>
              <a:pPr/>
              <a:t>‹#›</a:t>
            </a:fld>
            <a:endParaRPr lang="en-US" dirty="0"/>
          </a:p>
        </p:txBody>
      </p:sp>
      <p:sp>
        <p:nvSpPr>
          <p:cNvPr id="8" name="Title 1">
            <a:extLst>
              <a:ext uri="{FF2B5EF4-FFF2-40B4-BE49-F238E27FC236}">
                <a16:creationId xmlns:a16="http://schemas.microsoft.com/office/drawing/2014/main" id="{49DCB0B9-FFEB-3549-A53B-8797811BFE34}"/>
              </a:ext>
            </a:extLst>
          </p:cNvPr>
          <p:cNvSpPr>
            <a:spLocks noGrp="1"/>
          </p:cNvSpPr>
          <p:nvPr>
            <p:ph type="title"/>
          </p:nvPr>
        </p:nvSpPr>
        <p:spPr>
          <a:xfrm>
            <a:off x="2981739" y="386382"/>
            <a:ext cx="5923720" cy="631825"/>
          </a:xfrm>
        </p:spPr>
        <p:txBody>
          <a:bodyPr anchor="b">
            <a:normAutofit/>
          </a:bodyPr>
          <a:lstStyle>
            <a:lvl1pPr>
              <a:defRPr sz="4400">
                <a:solidFill>
                  <a:srgbClr val="46612D"/>
                </a:solidFill>
              </a:defRPr>
            </a:lvl1pPr>
          </a:lstStyle>
          <a:p>
            <a:r>
              <a:rPr lang="en-US" dirty="0"/>
              <a:t>Click to edit Master title style</a:t>
            </a:r>
          </a:p>
        </p:txBody>
      </p:sp>
      <p:sp>
        <p:nvSpPr>
          <p:cNvPr id="9" name="Content Placeholder 2">
            <a:extLst>
              <a:ext uri="{FF2B5EF4-FFF2-40B4-BE49-F238E27FC236}">
                <a16:creationId xmlns:a16="http://schemas.microsoft.com/office/drawing/2014/main" id="{D229C5F9-9CB1-CB45-A16D-AC77C9D1C87C}"/>
              </a:ext>
            </a:extLst>
          </p:cNvPr>
          <p:cNvSpPr>
            <a:spLocks noGrp="1"/>
          </p:cNvSpPr>
          <p:nvPr>
            <p:ph idx="13"/>
          </p:nvPr>
        </p:nvSpPr>
        <p:spPr>
          <a:xfrm>
            <a:off x="2981739" y="1162878"/>
            <a:ext cx="5923720" cy="5193473"/>
          </a:xfrm>
        </p:spPr>
        <p:txBody>
          <a:bodyPr/>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8643223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Slide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a:xfrm>
            <a:off x="2981739" y="6356351"/>
            <a:ext cx="2057400" cy="365125"/>
          </a:xfrm>
        </p:spPr>
        <p:txBody>
          <a:bodyPr/>
          <a:lstStyle>
            <a:lvl1pPr algn="l">
              <a:defRPr>
                <a:solidFill>
                  <a:srgbClr val="46612D"/>
                </a:solidFill>
              </a:defRPr>
            </a:lvl1pPr>
          </a:lstStyle>
          <a:p>
            <a:fld id="{149F34E2-F12F-684C-AD20-ACCE72D16F9D}" type="slidenum">
              <a:rPr lang="en-US" smtClean="0"/>
              <a:pPr/>
              <a:t>‹#›</a:t>
            </a:fld>
            <a:endParaRPr lang="en-US" dirty="0"/>
          </a:p>
        </p:txBody>
      </p:sp>
      <p:sp>
        <p:nvSpPr>
          <p:cNvPr id="8" name="Title 1">
            <a:extLst>
              <a:ext uri="{FF2B5EF4-FFF2-40B4-BE49-F238E27FC236}">
                <a16:creationId xmlns:a16="http://schemas.microsoft.com/office/drawing/2014/main" id="{49DCB0B9-FFEB-3549-A53B-8797811BFE34}"/>
              </a:ext>
            </a:extLst>
          </p:cNvPr>
          <p:cNvSpPr>
            <a:spLocks noGrp="1"/>
          </p:cNvSpPr>
          <p:nvPr>
            <p:ph type="title"/>
          </p:nvPr>
        </p:nvSpPr>
        <p:spPr>
          <a:xfrm>
            <a:off x="2981739" y="386382"/>
            <a:ext cx="5923720" cy="631825"/>
          </a:xfrm>
        </p:spPr>
        <p:txBody>
          <a:bodyPr anchor="b">
            <a:normAutofit/>
          </a:bodyPr>
          <a:lstStyle>
            <a:lvl1pPr>
              <a:defRPr sz="4400">
                <a:solidFill>
                  <a:srgbClr val="46612D"/>
                </a:solidFill>
              </a:defRPr>
            </a:lvl1pPr>
          </a:lstStyle>
          <a:p>
            <a:r>
              <a:rPr lang="en-US" dirty="0"/>
              <a:t>Click to edit Master title style</a:t>
            </a:r>
          </a:p>
        </p:txBody>
      </p:sp>
      <p:sp>
        <p:nvSpPr>
          <p:cNvPr id="9" name="Content Placeholder 2">
            <a:extLst>
              <a:ext uri="{FF2B5EF4-FFF2-40B4-BE49-F238E27FC236}">
                <a16:creationId xmlns:a16="http://schemas.microsoft.com/office/drawing/2014/main" id="{D229C5F9-9CB1-CB45-A16D-AC77C9D1C87C}"/>
              </a:ext>
            </a:extLst>
          </p:cNvPr>
          <p:cNvSpPr>
            <a:spLocks noGrp="1"/>
          </p:cNvSpPr>
          <p:nvPr>
            <p:ph idx="13"/>
          </p:nvPr>
        </p:nvSpPr>
        <p:spPr>
          <a:xfrm>
            <a:off x="2981739" y="1162878"/>
            <a:ext cx="5923720" cy="5193473"/>
          </a:xfrm>
        </p:spPr>
        <p:txBody>
          <a:bodyPr/>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6510120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Slide 4">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a:xfrm>
            <a:off x="2981739" y="6356351"/>
            <a:ext cx="2057400" cy="365125"/>
          </a:xfrm>
        </p:spPr>
        <p:txBody>
          <a:bodyPr/>
          <a:lstStyle>
            <a:lvl1pPr algn="l">
              <a:defRPr>
                <a:solidFill>
                  <a:srgbClr val="46612D"/>
                </a:solidFill>
              </a:defRPr>
            </a:lvl1pPr>
          </a:lstStyle>
          <a:p>
            <a:fld id="{149F34E2-F12F-684C-AD20-ACCE72D16F9D}" type="slidenum">
              <a:rPr lang="en-US" smtClean="0"/>
              <a:pPr/>
              <a:t>‹#›</a:t>
            </a:fld>
            <a:endParaRPr lang="en-US" dirty="0"/>
          </a:p>
        </p:txBody>
      </p:sp>
      <p:sp>
        <p:nvSpPr>
          <p:cNvPr id="8" name="Title 1">
            <a:extLst>
              <a:ext uri="{FF2B5EF4-FFF2-40B4-BE49-F238E27FC236}">
                <a16:creationId xmlns:a16="http://schemas.microsoft.com/office/drawing/2014/main" id="{49DCB0B9-FFEB-3549-A53B-8797811BFE34}"/>
              </a:ext>
            </a:extLst>
          </p:cNvPr>
          <p:cNvSpPr>
            <a:spLocks noGrp="1"/>
          </p:cNvSpPr>
          <p:nvPr>
            <p:ph type="title"/>
          </p:nvPr>
        </p:nvSpPr>
        <p:spPr>
          <a:xfrm>
            <a:off x="2981739" y="386382"/>
            <a:ext cx="5923720" cy="631825"/>
          </a:xfrm>
        </p:spPr>
        <p:txBody>
          <a:bodyPr anchor="b">
            <a:normAutofit/>
          </a:bodyPr>
          <a:lstStyle>
            <a:lvl1pPr>
              <a:defRPr sz="4400">
                <a:solidFill>
                  <a:srgbClr val="46612D"/>
                </a:solidFill>
              </a:defRPr>
            </a:lvl1pPr>
          </a:lstStyle>
          <a:p>
            <a:r>
              <a:rPr lang="en-US" dirty="0"/>
              <a:t>Click to edit Master title style</a:t>
            </a:r>
          </a:p>
        </p:txBody>
      </p:sp>
      <p:sp>
        <p:nvSpPr>
          <p:cNvPr id="9" name="Content Placeholder 2">
            <a:extLst>
              <a:ext uri="{FF2B5EF4-FFF2-40B4-BE49-F238E27FC236}">
                <a16:creationId xmlns:a16="http://schemas.microsoft.com/office/drawing/2014/main" id="{D229C5F9-9CB1-CB45-A16D-AC77C9D1C87C}"/>
              </a:ext>
            </a:extLst>
          </p:cNvPr>
          <p:cNvSpPr>
            <a:spLocks noGrp="1"/>
          </p:cNvSpPr>
          <p:nvPr>
            <p:ph idx="13"/>
          </p:nvPr>
        </p:nvSpPr>
        <p:spPr>
          <a:xfrm>
            <a:off x="2981739" y="1162878"/>
            <a:ext cx="5923720" cy="5193473"/>
          </a:xfrm>
        </p:spPr>
        <p:txBody>
          <a:bodyPr/>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837740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38539" y="365127"/>
            <a:ext cx="8666922" cy="89714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38539" y="1371600"/>
            <a:ext cx="8666922" cy="498475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4"/>
          </p:nvPr>
        </p:nvSpPr>
        <p:spPr>
          <a:xfrm>
            <a:off x="6848061" y="6356351"/>
            <a:ext cx="2057400" cy="365125"/>
          </a:xfrm>
          <a:prstGeom prst="rect">
            <a:avLst/>
          </a:prstGeom>
        </p:spPr>
        <p:txBody>
          <a:bodyPr vert="horz" lIns="91440" tIns="45720" rIns="91440" bIns="45720" rtlCol="0" anchor="ctr"/>
          <a:lstStyle>
            <a:lvl1pPr algn="r">
              <a:defRPr sz="1200">
                <a:solidFill>
                  <a:srgbClr val="46612D"/>
                </a:solidFill>
                <a:latin typeface="Palatino Linotype" panose="02040502050505030304" pitchFamily="18" charset="0"/>
              </a:defRPr>
            </a:lvl1pPr>
          </a:lstStyle>
          <a:p>
            <a:fld id="{149F34E2-F12F-684C-AD20-ACCE72D16F9D}" type="slidenum">
              <a:rPr lang="en-US" smtClean="0"/>
              <a:pPr/>
              <a:t>‹#›</a:t>
            </a:fld>
            <a:endParaRPr lang="en-US" dirty="0"/>
          </a:p>
        </p:txBody>
      </p:sp>
    </p:spTree>
    <p:extLst>
      <p:ext uri="{BB962C8B-B14F-4D97-AF65-F5344CB8AC3E}">
        <p14:creationId xmlns:p14="http://schemas.microsoft.com/office/powerpoint/2010/main" val="253499709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72" r:id="rId6"/>
    <p:sldLayoutId id="2147483673" r:id="rId7"/>
    <p:sldLayoutId id="2147483674" r:id="rId8"/>
    <p:sldLayoutId id="2147483675" r:id="rId9"/>
    <p:sldLayoutId id="2147483676" r:id="rId10"/>
  </p:sldLayoutIdLst>
  <p:hf hdr="0" ftr="0"/>
  <p:txStyles>
    <p:titleStyle>
      <a:lvl1pPr algn="l" defTabSz="914400" rtl="0" eaLnBrk="1" latinLnBrk="0" hangingPunct="1">
        <a:lnSpc>
          <a:spcPct val="90000"/>
        </a:lnSpc>
        <a:spcBef>
          <a:spcPct val="0"/>
        </a:spcBef>
        <a:buNone/>
        <a:defRPr sz="4400" kern="1200">
          <a:solidFill>
            <a:srgbClr val="46612D"/>
          </a:solidFill>
          <a:latin typeface="Palatino Linotype" panose="02040502050505030304"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Palatino Linotype" panose="02040502050505030304"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Palatino Linotype" panose="02040502050505030304"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Palatino Linotype" panose="02040502050505030304"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Palatino Linotype" panose="02040502050505030304"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Palatino Linotype" panose="0204050205050503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122EF5E-670E-044C-BEAC-1D6AC0F9D3AB}"/>
              </a:ext>
            </a:extLst>
          </p:cNvPr>
          <p:cNvSpPr>
            <a:spLocks noGrp="1"/>
          </p:cNvSpPr>
          <p:nvPr>
            <p:ph type="ctrTitle"/>
          </p:nvPr>
        </p:nvSpPr>
        <p:spPr/>
        <p:txBody>
          <a:bodyPr>
            <a:normAutofit/>
          </a:bodyPr>
          <a:lstStyle/>
          <a:p>
            <a:r>
              <a:rPr lang="en-US" sz="4000" dirty="0" smtClean="0"/>
              <a:t>HOMELESSNESS STRATEGIC PLANNING SESSION </a:t>
            </a:r>
            <a:endParaRPr lang="en-US" sz="4000" dirty="0"/>
          </a:p>
        </p:txBody>
      </p:sp>
      <p:sp>
        <p:nvSpPr>
          <p:cNvPr id="7" name="Subtitle 6">
            <a:extLst>
              <a:ext uri="{FF2B5EF4-FFF2-40B4-BE49-F238E27FC236}">
                <a16:creationId xmlns:a16="http://schemas.microsoft.com/office/drawing/2014/main" id="{CF255A3A-BE03-C944-B5A2-0A5B11891354}"/>
              </a:ext>
            </a:extLst>
          </p:cNvPr>
          <p:cNvSpPr>
            <a:spLocks noGrp="1"/>
          </p:cNvSpPr>
          <p:nvPr>
            <p:ph type="subTitle" idx="1"/>
          </p:nvPr>
        </p:nvSpPr>
        <p:spPr/>
        <p:txBody>
          <a:bodyPr>
            <a:normAutofit/>
          </a:bodyPr>
          <a:lstStyle/>
          <a:p>
            <a:r>
              <a:rPr lang="en-US" cap="all" dirty="0" smtClean="0"/>
              <a:t>City of tracy </a:t>
            </a:r>
            <a:endParaRPr lang="en-US" cap="all" dirty="0"/>
          </a:p>
        </p:txBody>
      </p:sp>
      <p:sp>
        <p:nvSpPr>
          <p:cNvPr id="4" name="Date Placeholder 3">
            <a:extLst>
              <a:ext uri="{FF2B5EF4-FFF2-40B4-BE49-F238E27FC236}">
                <a16:creationId xmlns:a16="http://schemas.microsoft.com/office/drawing/2014/main" id="{8D28285B-A00E-DE40-9026-9183C452F168}"/>
              </a:ext>
            </a:extLst>
          </p:cNvPr>
          <p:cNvSpPr>
            <a:spLocks noGrp="1"/>
          </p:cNvSpPr>
          <p:nvPr>
            <p:ph type="dt" sz="half" idx="10"/>
          </p:nvPr>
        </p:nvSpPr>
        <p:spPr/>
        <p:txBody>
          <a:bodyPr/>
          <a:lstStyle/>
          <a:p>
            <a:r>
              <a:rPr lang="en-US" sz="2400" dirty="0" smtClean="0"/>
              <a:t>January 14, 2020</a:t>
            </a:r>
            <a:endParaRPr lang="en-US" sz="2400" dirty="0"/>
          </a:p>
        </p:txBody>
      </p:sp>
    </p:spTree>
    <p:extLst>
      <p:ext uri="{BB962C8B-B14F-4D97-AF65-F5344CB8AC3E}">
        <p14:creationId xmlns:p14="http://schemas.microsoft.com/office/powerpoint/2010/main" val="257841210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CITY ACTIVITY </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4272718849"/>
              </p:ext>
            </p:extLst>
          </p:nvPr>
        </p:nvGraphicFramePr>
        <p:xfrm>
          <a:off x="228600" y="1570038"/>
          <a:ext cx="8677275" cy="47863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p:txBody>
          <a:bodyPr/>
          <a:lstStyle/>
          <a:p>
            <a:fld id="{149F34E2-F12F-684C-AD20-ACCE72D16F9D}" type="slidenum">
              <a:rPr lang="en-US" smtClean="0"/>
              <a:pPr/>
              <a:t>10</a:t>
            </a:fld>
            <a:endParaRPr lang="en-US" dirty="0"/>
          </a:p>
        </p:txBody>
      </p:sp>
    </p:spTree>
    <p:extLst>
      <p:ext uri="{BB962C8B-B14F-4D97-AF65-F5344CB8AC3E}">
        <p14:creationId xmlns:p14="http://schemas.microsoft.com/office/powerpoint/2010/main" val="30389188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7B09EA4-1FEA-5A4C-AEEA-F3481299142C}"/>
              </a:ext>
            </a:extLst>
          </p:cNvPr>
          <p:cNvSpPr>
            <a:spLocks noGrp="1"/>
          </p:cNvSpPr>
          <p:nvPr>
            <p:ph type="sldNum" sz="quarter" idx="12"/>
          </p:nvPr>
        </p:nvSpPr>
        <p:spPr/>
        <p:txBody>
          <a:bodyPr/>
          <a:lstStyle/>
          <a:p>
            <a:fld id="{149F34E2-F12F-684C-AD20-ACCE72D16F9D}" type="slidenum">
              <a:rPr lang="en-US" smtClean="0"/>
              <a:pPr/>
              <a:t>11</a:t>
            </a:fld>
            <a:endParaRPr lang="en-US" dirty="0"/>
          </a:p>
        </p:txBody>
      </p:sp>
      <p:sp>
        <p:nvSpPr>
          <p:cNvPr id="3" name="Title 2">
            <a:extLst>
              <a:ext uri="{FF2B5EF4-FFF2-40B4-BE49-F238E27FC236}">
                <a16:creationId xmlns:a16="http://schemas.microsoft.com/office/drawing/2014/main" id="{ED338B5F-F0E9-0048-B825-1AE8D5C5F623}"/>
              </a:ext>
            </a:extLst>
          </p:cNvPr>
          <p:cNvSpPr>
            <a:spLocks noGrp="1"/>
          </p:cNvSpPr>
          <p:nvPr>
            <p:ph type="title"/>
          </p:nvPr>
        </p:nvSpPr>
        <p:spPr>
          <a:xfrm>
            <a:off x="3631222" y="1275167"/>
            <a:ext cx="5500163" cy="631825"/>
          </a:xfrm>
        </p:spPr>
        <p:txBody>
          <a:bodyPr>
            <a:noAutofit/>
          </a:bodyPr>
          <a:lstStyle/>
          <a:p>
            <a:pPr algn="ctr"/>
            <a:r>
              <a:rPr lang="en-US" sz="3200" dirty="0" smtClean="0"/>
              <a:t/>
            </a:r>
            <a:br>
              <a:rPr lang="en-US" sz="3200" dirty="0" smtClean="0"/>
            </a:br>
            <a:r>
              <a:rPr lang="en-US" sz="3200" dirty="0"/>
              <a:t/>
            </a:r>
            <a:br>
              <a:rPr lang="en-US" sz="3200" dirty="0"/>
            </a:br>
            <a:r>
              <a:rPr lang="en-US" sz="3200" dirty="0" smtClean="0">
                <a:solidFill>
                  <a:schemeClr val="tx1"/>
                </a:solidFill>
              </a:rPr>
              <a:t>TAKE OUR REAL-TIME SURVEY! </a:t>
            </a:r>
            <a:endParaRPr lang="en-US" sz="3200" dirty="0">
              <a:solidFill>
                <a:schemeClr val="tx1"/>
              </a:solidFill>
            </a:endParaRPr>
          </a:p>
        </p:txBody>
      </p:sp>
      <p:sp>
        <p:nvSpPr>
          <p:cNvPr id="4" name="Content Placeholder 3">
            <a:extLst>
              <a:ext uri="{FF2B5EF4-FFF2-40B4-BE49-F238E27FC236}">
                <a16:creationId xmlns:a16="http://schemas.microsoft.com/office/drawing/2014/main" id="{7C11E0AF-D9F6-684E-8E1B-7C9F22B2F707}"/>
              </a:ext>
            </a:extLst>
          </p:cNvPr>
          <p:cNvSpPr>
            <a:spLocks noGrp="1"/>
          </p:cNvSpPr>
          <p:nvPr>
            <p:ph idx="13"/>
          </p:nvPr>
        </p:nvSpPr>
        <p:spPr>
          <a:xfrm>
            <a:off x="3631222" y="2475712"/>
            <a:ext cx="5500163" cy="5193473"/>
          </a:xfrm>
        </p:spPr>
        <p:txBody>
          <a:bodyPr>
            <a:normAutofit/>
          </a:bodyPr>
          <a:lstStyle/>
          <a:p>
            <a:pPr marL="0" indent="0" algn="ctr">
              <a:buNone/>
            </a:pPr>
            <a:r>
              <a:rPr lang="en-US" sz="4000" dirty="0" smtClean="0">
                <a:solidFill>
                  <a:schemeClr val="accent1">
                    <a:lumMod val="75000"/>
                  </a:schemeClr>
                </a:solidFill>
              </a:rPr>
              <a:t>WWW.MENTI.COM</a:t>
            </a:r>
          </a:p>
          <a:p>
            <a:pPr marL="0" indent="0" algn="ctr">
              <a:buNone/>
            </a:pPr>
            <a:endParaRPr lang="en-US" sz="4000" dirty="0"/>
          </a:p>
          <a:p>
            <a:pPr marL="0" indent="0" algn="ctr">
              <a:buNone/>
            </a:pPr>
            <a:r>
              <a:rPr lang="en-US" sz="4000" dirty="0" smtClean="0"/>
              <a:t>ENTER CODE </a:t>
            </a:r>
          </a:p>
          <a:p>
            <a:pPr marL="0" indent="0" algn="ctr">
              <a:buNone/>
            </a:pPr>
            <a:r>
              <a:rPr lang="en-US" sz="4000" dirty="0" smtClean="0"/>
              <a:t>74 04 22</a:t>
            </a:r>
            <a:endParaRPr lang="en-US" sz="4000" dirty="0"/>
          </a:p>
        </p:txBody>
      </p:sp>
      <p:pic>
        <p:nvPicPr>
          <p:cNvPr id="5" name="Picture 4"/>
          <p:cNvPicPr>
            <a:picLocks noChangeAspect="1"/>
          </p:cNvPicPr>
          <p:nvPr/>
        </p:nvPicPr>
        <p:blipFill rotWithShape="1">
          <a:blip r:embed="rId2"/>
          <a:srcRect l="38329" r="34921"/>
          <a:stretch/>
        </p:blipFill>
        <p:spPr>
          <a:xfrm>
            <a:off x="0" y="0"/>
            <a:ext cx="3631223" cy="6858000"/>
          </a:xfrm>
          <a:prstGeom prst="rect">
            <a:avLst/>
          </a:prstGeom>
        </p:spPr>
      </p:pic>
    </p:spTree>
    <p:extLst>
      <p:ext uri="{BB962C8B-B14F-4D97-AF65-F5344CB8AC3E}">
        <p14:creationId xmlns:p14="http://schemas.microsoft.com/office/powerpoint/2010/main" val="298916326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8660" y="2897311"/>
            <a:ext cx="8706679" cy="823913"/>
          </a:xfrm>
        </p:spPr>
        <p:txBody>
          <a:bodyPr>
            <a:normAutofit fontScale="90000"/>
          </a:bodyPr>
          <a:lstStyle/>
          <a:p>
            <a:r>
              <a:rPr lang="en-US" dirty="0" smtClean="0"/>
              <a:t>REVIEW OF DRAFT GOALS AND OBJECTIVES</a:t>
            </a:r>
            <a:endParaRPr lang="en-US" dirty="0"/>
          </a:p>
        </p:txBody>
      </p:sp>
      <p:sp>
        <p:nvSpPr>
          <p:cNvPr id="7" name="Slide Number Placeholder 6"/>
          <p:cNvSpPr>
            <a:spLocks noGrp="1"/>
          </p:cNvSpPr>
          <p:nvPr>
            <p:ph type="sldNum" sz="quarter" idx="12"/>
          </p:nvPr>
        </p:nvSpPr>
        <p:spPr/>
        <p:txBody>
          <a:bodyPr/>
          <a:lstStyle/>
          <a:p>
            <a:fld id="{149F34E2-F12F-684C-AD20-ACCE72D16F9D}" type="slidenum">
              <a:rPr lang="en-US" smtClean="0"/>
              <a:pPr/>
              <a:t>12</a:t>
            </a:fld>
            <a:endParaRPr lang="en-US" dirty="0"/>
          </a:p>
        </p:txBody>
      </p:sp>
    </p:spTree>
    <p:extLst>
      <p:ext uri="{BB962C8B-B14F-4D97-AF65-F5344CB8AC3E}">
        <p14:creationId xmlns:p14="http://schemas.microsoft.com/office/powerpoint/2010/main" val="27926804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4" name="Slide Number Placeholder 3"/>
          <p:cNvSpPr>
            <a:spLocks noGrp="1"/>
          </p:cNvSpPr>
          <p:nvPr>
            <p:ph type="sldNum" sz="quarter" idx="12"/>
          </p:nvPr>
        </p:nvSpPr>
        <p:spPr/>
        <p:txBody>
          <a:bodyPr/>
          <a:lstStyle/>
          <a:p>
            <a:fld id="{149F34E2-F12F-684C-AD20-ACCE72D16F9D}" type="slidenum">
              <a:rPr lang="en-US" smtClean="0"/>
              <a:pPr/>
              <a:t>13</a:t>
            </a:fld>
            <a:endParaRPr lang="en-US" dirty="0"/>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278" y="-193424"/>
            <a:ext cx="9184556" cy="7097158"/>
          </a:xfrm>
        </p:spPr>
      </p:pic>
    </p:spTree>
    <p:extLst>
      <p:ext uri="{BB962C8B-B14F-4D97-AF65-F5344CB8AC3E}">
        <p14:creationId xmlns:p14="http://schemas.microsoft.com/office/powerpoint/2010/main" val="47168211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220F752-898E-7D49-BE18-75484CFAC8EB}"/>
              </a:ext>
            </a:extLst>
          </p:cNvPr>
          <p:cNvSpPr>
            <a:spLocks noGrp="1"/>
          </p:cNvSpPr>
          <p:nvPr>
            <p:ph type="sldNum" sz="quarter" idx="12"/>
          </p:nvPr>
        </p:nvSpPr>
        <p:spPr/>
        <p:txBody>
          <a:bodyPr/>
          <a:lstStyle/>
          <a:p>
            <a:fld id="{149F34E2-F12F-684C-AD20-ACCE72D16F9D}" type="slidenum">
              <a:rPr lang="en-US" smtClean="0"/>
              <a:pPr/>
              <a:t>14</a:t>
            </a:fld>
            <a:endParaRPr lang="en-US" dirty="0"/>
          </a:p>
        </p:txBody>
      </p:sp>
      <p:sp>
        <p:nvSpPr>
          <p:cNvPr id="3" name="Title 2">
            <a:extLst>
              <a:ext uri="{FF2B5EF4-FFF2-40B4-BE49-F238E27FC236}">
                <a16:creationId xmlns:a16="http://schemas.microsoft.com/office/drawing/2014/main" id="{86F72C7C-D9CF-5042-9022-7B35FE58A876}"/>
              </a:ext>
            </a:extLst>
          </p:cNvPr>
          <p:cNvSpPr>
            <a:spLocks noGrp="1"/>
          </p:cNvSpPr>
          <p:nvPr>
            <p:ph type="title"/>
          </p:nvPr>
        </p:nvSpPr>
        <p:spPr/>
        <p:txBody>
          <a:bodyPr>
            <a:normAutofit fontScale="90000"/>
          </a:bodyPr>
          <a:lstStyle/>
          <a:p>
            <a:r>
              <a:rPr lang="en-US" dirty="0" smtClean="0"/>
              <a:t>NEXT STEPS</a:t>
            </a:r>
            <a:endParaRPr lang="en-US" dirty="0"/>
          </a:p>
        </p:txBody>
      </p:sp>
      <p:sp>
        <p:nvSpPr>
          <p:cNvPr id="4" name="Content Placeholder 3">
            <a:extLst>
              <a:ext uri="{FF2B5EF4-FFF2-40B4-BE49-F238E27FC236}">
                <a16:creationId xmlns:a16="http://schemas.microsoft.com/office/drawing/2014/main" id="{8A74D288-D38A-604D-96FD-30C4EB8D1EA9}"/>
              </a:ext>
            </a:extLst>
          </p:cNvPr>
          <p:cNvSpPr>
            <a:spLocks noGrp="1"/>
          </p:cNvSpPr>
          <p:nvPr>
            <p:ph idx="13"/>
          </p:nvPr>
        </p:nvSpPr>
        <p:spPr/>
        <p:txBody>
          <a:bodyPr>
            <a:normAutofit/>
          </a:bodyPr>
          <a:lstStyle/>
          <a:p>
            <a:r>
              <a:rPr lang="en-US" sz="2400" dirty="0"/>
              <a:t>Present Strategic Plan to </a:t>
            </a:r>
            <a:r>
              <a:rPr lang="en-US" sz="2400" dirty="0" smtClean="0"/>
              <a:t>City Council</a:t>
            </a:r>
          </a:p>
          <a:p>
            <a:pPr lvl="1"/>
            <a:r>
              <a:rPr lang="en-US" sz="1900" dirty="0" smtClean="0"/>
              <a:t>Coordinate </a:t>
            </a:r>
            <a:r>
              <a:rPr lang="en-US" sz="1900" dirty="0"/>
              <a:t>with County and Continuum of Care to ensure continuity among strategic </a:t>
            </a:r>
            <a:r>
              <a:rPr lang="en-US" sz="1900" dirty="0" smtClean="0"/>
              <a:t>plans.</a:t>
            </a:r>
            <a:endParaRPr lang="en-US" sz="1900" dirty="0"/>
          </a:p>
          <a:p>
            <a:pPr lvl="1"/>
            <a:r>
              <a:rPr lang="en-US" sz="1900" dirty="0"/>
              <a:t>Present comprehensive update to include a </a:t>
            </a:r>
            <a:r>
              <a:rPr lang="en-US" sz="1900" dirty="0" smtClean="0"/>
              <a:t>summary of public </a:t>
            </a:r>
            <a:r>
              <a:rPr lang="en-US" sz="1900" dirty="0"/>
              <a:t>comments and details from previous meetings at January 21, 2020 Regular Council Meeting.</a:t>
            </a:r>
          </a:p>
          <a:p>
            <a:pPr lvl="1"/>
            <a:r>
              <a:rPr lang="en-US" sz="1900" dirty="0"/>
              <a:t>Present draft strategic plan for Council consideration on March 17, 2020</a:t>
            </a:r>
            <a:r>
              <a:rPr lang="en-US" sz="1900" dirty="0" smtClean="0"/>
              <a:t>.</a:t>
            </a:r>
            <a:endParaRPr lang="en-US" sz="1900" dirty="0"/>
          </a:p>
          <a:p>
            <a:r>
              <a:rPr lang="en-US" sz="2400" dirty="0" smtClean="0"/>
              <a:t>Continue </a:t>
            </a:r>
            <a:r>
              <a:rPr lang="en-US" sz="2400" dirty="0"/>
              <a:t>exploring feasibility of establishing low-barrier temporary emergency shelters </a:t>
            </a:r>
            <a:r>
              <a:rPr lang="en-US" sz="2400" dirty="0" smtClean="0"/>
              <a:t>in Tracy.</a:t>
            </a:r>
            <a:endParaRPr lang="en-US" sz="2400" dirty="0"/>
          </a:p>
          <a:p>
            <a:pPr marL="0" indent="0">
              <a:buNone/>
            </a:pPr>
            <a:endParaRPr lang="en-US" dirty="0"/>
          </a:p>
        </p:txBody>
      </p:sp>
    </p:spTree>
    <p:extLst>
      <p:ext uri="{BB962C8B-B14F-4D97-AF65-F5344CB8AC3E}">
        <p14:creationId xmlns:p14="http://schemas.microsoft.com/office/powerpoint/2010/main" val="319883081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7D6659-331D-F940-AECA-3A7A939CA2EF}"/>
              </a:ext>
            </a:extLst>
          </p:cNvPr>
          <p:cNvSpPr>
            <a:spLocks noGrp="1"/>
          </p:cNvSpPr>
          <p:nvPr>
            <p:ph type="title"/>
          </p:nvPr>
        </p:nvSpPr>
        <p:spPr>
          <a:xfrm>
            <a:off x="218661" y="3037988"/>
            <a:ext cx="8706679" cy="823913"/>
          </a:xfrm>
        </p:spPr>
        <p:txBody>
          <a:bodyPr/>
          <a:lstStyle/>
          <a:p>
            <a:r>
              <a:rPr lang="en-US" dirty="0" smtClean="0"/>
              <a:t>Q &amp; A</a:t>
            </a:r>
            <a:endParaRPr lang="en-US" dirty="0"/>
          </a:p>
        </p:txBody>
      </p:sp>
      <p:sp>
        <p:nvSpPr>
          <p:cNvPr id="7" name="Slide Number Placeholder 6">
            <a:extLst>
              <a:ext uri="{FF2B5EF4-FFF2-40B4-BE49-F238E27FC236}">
                <a16:creationId xmlns:a16="http://schemas.microsoft.com/office/drawing/2014/main" id="{ECC5224C-9166-7245-85A7-BB1BE3AC1EB1}"/>
              </a:ext>
            </a:extLst>
          </p:cNvPr>
          <p:cNvSpPr>
            <a:spLocks noGrp="1"/>
          </p:cNvSpPr>
          <p:nvPr>
            <p:ph type="sldNum" sz="quarter" idx="12"/>
          </p:nvPr>
        </p:nvSpPr>
        <p:spPr/>
        <p:txBody>
          <a:bodyPr/>
          <a:lstStyle/>
          <a:p>
            <a:fld id="{149F34E2-F12F-684C-AD20-ACCE72D16F9D}" type="slidenum">
              <a:rPr lang="en-US" smtClean="0"/>
              <a:pPr/>
              <a:t>15</a:t>
            </a:fld>
            <a:endParaRPr lang="en-US" dirty="0"/>
          </a:p>
        </p:txBody>
      </p:sp>
    </p:spTree>
    <p:extLst>
      <p:ext uri="{BB962C8B-B14F-4D97-AF65-F5344CB8AC3E}">
        <p14:creationId xmlns:p14="http://schemas.microsoft.com/office/powerpoint/2010/main" val="323224686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Text Placeholder 2"/>
          <p:cNvSpPr>
            <a:spLocks noGrp="1"/>
          </p:cNvSpPr>
          <p:nvPr>
            <p:ph type="body" idx="1"/>
          </p:nvPr>
        </p:nvSpPr>
        <p:spPr/>
        <p:txBody>
          <a:bodyPr/>
          <a:lstStyle/>
          <a:p>
            <a:endParaRPr lang="en-US" dirty="0"/>
          </a:p>
        </p:txBody>
      </p:sp>
      <p:sp>
        <p:nvSpPr>
          <p:cNvPr id="4" name="Content Placeholder 3"/>
          <p:cNvSpPr>
            <a:spLocks noGrp="1"/>
          </p:cNvSpPr>
          <p:nvPr>
            <p:ph sz="half" idx="2"/>
          </p:nvPr>
        </p:nvSpPr>
        <p:spPr/>
        <p:txBody>
          <a:bodyPr/>
          <a:lstStyle/>
          <a:p>
            <a:endParaRPr lang="en-US" dirty="0"/>
          </a:p>
        </p:txBody>
      </p:sp>
      <p:sp>
        <p:nvSpPr>
          <p:cNvPr id="5" name="Text Placeholder 4"/>
          <p:cNvSpPr>
            <a:spLocks noGrp="1"/>
          </p:cNvSpPr>
          <p:nvPr>
            <p:ph type="body" sz="quarter" idx="3"/>
          </p:nvPr>
        </p:nvSpPr>
        <p:spPr/>
        <p:txBody>
          <a:bodyPr/>
          <a:lstStyle/>
          <a:p>
            <a:endParaRPr lang="en-US" dirty="0"/>
          </a:p>
        </p:txBody>
      </p:sp>
      <p:sp>
        <p:nvSpPr>
          <p:cNvPr id="6" name="Content Placeholder 5"/>
          <p:cNvSpPr>
            <a:spLocks noGrp="1"/>
          </p:cNvSpPr>
          <p:nvPr>
            <p:ph sz="quarter" idx="4"/>
          </p:nvPr>
        </p:nvSpPr>
        <p:spPr/>
        <p:txBody>
          <a:bodyPr/>
          <a:lstStyle/>
          <a:p>
            <a:endParaRPr lang="en-US" dirty="0"/>
          </a:p>
        </p:txBody>
      </p:sp>
      <p:sp>
        <p:nvSpPr>
          <p:cNvPr id="7" name="Slide Number Placeholder 6"/>
          <p:cNvSpPr>
            <a:spLocks noGrp="1"/>
          </p:cNvSpPr>
          <p:nvPr>
            <p:ph type="sldNum" sz="quarter" idx="12"/>
          </p:nvPr>
        </p:nvSpPr>
        <p:spPr/>
        <p:txBody>
          <a:bodyPr/>
          <a:lstStyle/>
          <a:p>
            <a:fld id="{149F34E2-F12F-684C-AD20-ACCE72D16F9D}" type="slidenum">
              <a:rPr lang="en-US" smtClean="0"/>
              <a:pPr/>
              <a:t>16</a:t>
            </a:fld>
            <a:endParaRPr lang="en-US" dirty="0"/>
          </a:p>
        </p:txBody>
      </p:sp>
    </p:spTree>
    <p:extLst>
      <p:ext uri="{BB962C8B-B14F-4D97-AF65-F5344CB8AC3E}">
        <p14:creationId xmlns:p14="http://schemas.microsoft.com/office/powerpoint/2010/main" val="30809682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Text Placeholder 2"/>
          <p:cNvSpPr>
            <a:spLocks noGrp="1"/>
          </p:cNvSpPr>
          <p:nvPr>
            <p:ph type="body" idx="1"/>
          </p:nvPr>
        </p:nvSpPr>
        <p:spPr/>
        <p:txBody>
          <a:bodyPr/>
          <a:lstStyle/>
          <a:p>
            <a:endParaRPr lang="en-US" dirty="0"/>
          </a:p>
        </p:txBody>
      </p:sp>
      <p:sp>
        <p:nvSpPr>
          <p:cNvPr id="4" name="Content Placeholder 3"/>
          <p:cNvSpPr>
            <a:spLocks noGrp="1"/>
          </p:cNvSpPr>
          <p:nvPr>
            <p:ph sz="half" idx="2"/>
          </p:nvPr>
        </p:nvSpPr>
        <p:spPr/>
        <p:txBody>
          <a:bodyPr/>
          <a:lstStyle/>
          <a:p>
            <a:endParaRPr lang="en-US" dirty="0"/>
          </a:p>
        </p:txBody>
      </p:sp>
      <p:sp>
        <p:nvSpPr>
          <p:cNvPr id="5" name="Text Placeholder 4"/>
          <p:cNvSpPr>
            <a:spLocks noGrp="1"/>
          </p:cNvSpPr>
          <p:nvPr>
            <p:ph type="body" sz="quarter" idx="3"/>
          </p:nvPr>
        </p:nvSpPr>
        <p:spPr/>
        <p:txBody>
          <a:bodyPr/>
          <a:lstStyle/>
          <a:p>
            <a:endParaRPr lang="en-US" dirty="0"/>
          </a:p>
        </p:txBody>
      </p:sp>
      <p:sp>
        <p:nvSpPr>
          <p:cNvPr id="6" name="Content Placeholder 5"/>
          <p:cNvSpPr>
            <a:spLocks noGrp="1"/>
          </p:cNvSpPr>
          <p:nvPr>
            <p:ph sz="quarter" idx="4"/>
          </p:nvPr>
        </p:nvSpPr>
        <p:spPr/>
        <p:txBody>
          <a:bodyPr/>
          <a:lstStyle/>
          <a:p>
            <a:endParaRPr lang="en-US" dirty="0"/>
          </a:p>
        </p:txBody>
      </p:sp>
      <p:sp>
        <p:nvSpPr>
          <p:cNvPr id="7" name="Slide Number Placeholder 6"/>
          <p:cNvSpPr>
            <a:spLocks noGrp="1"/>
          </p:cNvSpPr>
          <p:nvPr>
            <p:ph type="sldNum" sz="quarter" idx="12"/>
          </p:nvPr>
        </p:nvSpPr>
        <p:spPr/>
        <p:txBody>
          <a:bodyPr/>
          <a:lstStyle/>
          <a:p>
            <a:fld id="{149F34E2-F12F-684C-AD20-ACCE72D16F9D}" type="slidenum">
              <a:rPr lang="en-US" smtClean="0"/>
              <a:pPr/>
              <a:t>17</a:t>
            </a:fld>
            <a:endParaRPr lang="en-US" dirty="0"/>
          </a:p>
        </p:txBody>
      </p:sp>
    </p:spTree>
    <p:extLst>
      <p:ext uri="{BB962C8B-B14F-4D97-AF65-F5344CB8AC3E}">
        <p14:creationId xmlns:p14="http://schemas.microsoft.com/office/powerpoint/2010/main" val="22137278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49F34E2-F12F-684C-AD20-ACCE72D16F9D}" type="slidenum">
              <a:rPr lang="en-US" smtClean="0"/>
              <a:pPr/>
              <a:t>18</a:t>
            </a:fld>
            <a:endParaRPr lang="en-US" dirty="0"/>
          </a:p>
        </p:txBody>
      </p:sp>
      <p:sp>
        <p:nvSpPr>
          <p:cNvPr id="3" name="Title 2"/>
          <p:cNvSpPr>
            <a:spLocks noGrp="1"/>
          </p:cNvSpPr>
          <p:nvPr>
            <p:ph type="title"/>
          </p:nvPr>
        </p:nvSpPr>
        <p:spPr/>
        <p:txBody>
          <a:bodyPr>
            <a:noAutofit/>
          </a:bodyPr>
          <a:lstStyle/>
          <a:p>
            <a:r>
              <a:rPr lang="en-US" sz="2600" cap="all" dirty="0"/>
              <a:t>What is the City doing about </a:t>
            </a:r>
            <a:br>
              <a:rPr lang="en-US" sz="2600" cap="all" dirty="0"/>
            </a:br>
            <a:r>
              <a:rPr lang="en-US" sz="2600" cap="all" dirty="0"/>
              <a:t>Homelessness in tracy?</a:t>
            </a:r>
          </a:p>
        </p:txBody>
      </p:sp>
      <p:sp>
        <p:nvSpPr>
          <p:cNvPr id="5" name="Content Placeholder 1"/>
          <p:cNvSpPr txBox="1">
            <a:spLocks/>
          </p:cNvSpPr>
          <p:nvPr/>
        </p:nvSpPr>
        <p:spPr>
          <a:xfrm>
            <a:off x="2981739" y="1088543"/>
            <a:ext cx="5923720" cy="5338144"/>
          </a:xfrm>
          <a:prstGeom prst="rect">
            <a:avLst/>
          </a:prstGeom>
        </p:spPr>
        <p:txBody>
          <a:bodyPr vert="horz" lIns="0" tIns="45720" rIns="0" bIns="45720" rtlCol="0">
            <a:normAutofit fontScale="85000" lnSpcReduction="10000"/>
          </a:bodyPr>
          <a:lstStyle>
            <a:lvl1pPr marL="342883" indent="-274307" algn="l" defTabSz="914354" rtl="0" eaLnBrk="1" latinLnBrk="0" hangingPunct="1">
              <a:lnSpc>
                <a:spcPct val="100000"/>
              </a:lnSpc>
              <a:spcBef>
                <a:spcPts val="700"/>
              </a:spcBef>
              <a:buClr>
                <a:schemeClr val="accent1"/>
              </a:buClr>
              <a:buSzPct val="85000"/>
              <a:buFont typeface="Wingdings 3" pitchFamily="18" charset="2"/>
              <a:buChar char=""/>
              <a:defRPr sz="2000" kern="1200" baseline="0">
                <a:solidFill>
                  <a:schemeClr val="tx1"/>
                </a:solidFill>
                <a:latin typeface="+mn-lt"/>
                <a:ea typeface="+mn-ea"/>
                <a:cs typeface="+mn-cs"/>
              </a:defRPr>
            </a:lvl1pPr>
            <a:lvl2pPr marL="742913" indent="-274307" algn="l" defTabSz="914354" rtl="0" eaLnBrk="1" latinLnBrk="0" hangingPunct="1">
              <a:lnSpc>
                <a:spcPct val="100000"/>
              </a:lnSpc>
              <a:spcBef>
                <a:spcPts val="700"/>
              </a:spcBef>
              <a:buClr>
                <a:schemeClr val="accent1"/>
              </a:buClr>
              <a:buSzPct val="85000"/>
              <a:buFont typeface="Wingdings 3" pitchFamily="18" charset="2"/>
              <a:buChar char=""/>
              <a:defRPr sz="1600" kern="1200" baseline="0">
                <a:solidFill>
                  <a:schemeClr val="tx1"/>
                </a:solidFill>
                <a:latin typeface="+mn-lt"/>
                <a:ea typeface="+mn-ea"/>
                <a:cs typeface="+mn-cs"/>
              </a:defRPr>
            </a:lvl2pPr>
            <a:lvl3pPr marL="1142942" indent="-274307" algn="l" defTabSz="914354" rtl="0" eaLnBrk="1" latinLnBrk="0" hangingPunct="1">
              <a:lnSpc>
                <a:spcPct val="100000"/>
              </a:lnSpc>
              <a:spcBef>
                <a:spcPts val="700"/>
              </a:spcBef>
              <a:buClr>
                <a:schemeClr val="accent1"/>
              </a:buClr>
              <a:buSzPct val="85000"/>
              <a:buFont typeface="Wingdings 3" pitchFamily="18" charset="2"/>
              <a:buChar char=""/>
              <a:defRPr sz="1400" kern="1200" baseline="0">
                <a:solidFill>
                  <a:schemeClr val="tx1"/>
                </a:solidFill>
                <a:latin typeface="+mn-lt"/>
                <a:ea typeface="+mn-ea"/>
                <a:cs typeface="+mn-cs"/>
              </a:defRPr>
            </a:lvl3pPr>
            <a:lvl4pPr marL="1600120" indent="-274307" algn="l" defTabSz="914354" rtl="0" eaLnBrk="1" latinLnBrk="0" hangingPunct="1">
              <a:lnSpc>
                <a:spcPct val="100000"/>
              </a:lnSpc>
              <a:spcBef>
                <a:spcPts val="700"/>
              </a:spcBef>
              <a:buClr>
                <a:schemeClr val="accent1"/>
              </a:buClr>
              <a:buSzPct val="85000"/>
              <a:buFont typeface="Wingdings 3" pitchFamily="18" charset="2"/>
              <a:buChar char=""/>
              <a:defRPr sz="1400" kern="1200" baseline="0">
                <a:solidFill>
                  <a:schemeClr val="tx1"/>
                </a:solidFill>
                <a:latin typeface="+mn-lt"/>
                <a:ea typeface="+mn-ea"/>
                <a:cs typeface="+mn-cs"/>
              </a:defRPr>
            </a:lvl4pPr>
            <a:lvl5pPr marL="2057297" indent="-274307" algn="l" defTabSz="914354" rtl="0" eaLnBrk="1" latinLnBrk="0" hangingPunct="1">
              <a:lnSpc>
                <a:spcPct val="100000"/>
              </a:lnSpc>
              <a:spcBef>
                <a:spcPts val="700"/>
              </a:spcBef>
              <a:buClr>
                <a:schemeClr val="accent1"/>
              </a:buClr>
              <a:buSzPct val="85000"/>
              <a:buFont typeface="Wingdings 3" pitchFamily="18" charset="2"/>
              <a:buChar char=""/>
              <a:defRPr sz="1400" kern="1200" baseline="0">
                <a:solidFill>
                  <a:schemeClr val="tx1"/>
                </a:solidFill>
                <a:latin typeface="+mn-lt"/>
                <a:ea typeface="+mn-ea"/>
                <a:cs typeface="+mn-cs"/>
              </a:defRPr>
            </a:lvl5pPr>
            <a:lvl6pPr marL="2514474" indent="-274307" algn="l" defTabSz="914354"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6pPr>
            <a:lvl7pPr marL="2971652" indent="-274307" algn="l" defTabSz="914354"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7pPr>
            <a:lvl8pPr marL="3428828" indent="-274307" algn="l" defTabSz="914354"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8pPr>
            <a:lvl9pPr marL="3886006" indent="-274307" algn="l" defTabSz="914354"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9pPr>
          </a:lstStyle>
          <a:p>
            <a:pPr marL="342883" marR="0" lvl="0" indent="-274307" algn="l" defTabSz="914354" rtl="0" eaLnBrk="1" fontAlgn="auto" latinLnBrk="0" hangingPunct="1">
              <a:lnSpc>
                <a:spcPct val="100000"/>
              </a:lnSpc>
              <a:spcBef>
                <a:spcPts val="700"/>
              </a:spcBef>
              <a:spcAft>
                <a:spcPts val="0"/>
              </a:spcAft>
              <a:buClr>
                <a:srgbClr val="B4CF9A"/>
              </a:buClr>
              <a:buSzPct val="85000"/>
              <a:buFont typeface="Wingdings 3" pitchFamily="18" charset="2"/>
              <a:buChar char=""/>
              <a:tabLst/>
              <a:defRPr/>
            </a:pPr>
            <a:r>
              <a:rPr kumimoji="0" lang="en-US" sz="2400" b="0" i="0" u="none" strike="noStrike" kern="1200" cap="none" spc="0" normalizeH="0" baseline="0" noProof="0" dirty="0" smtClean="0">
                <a:ln>
                  <a:noFill/>
                </a:ln>
                <a:solidFill>
                  <a:srgbClr val="825530"/>
                </a:solidFill>
                <a:effectLst/>
                <a:uLnTx/>
                <a:uFillTx/>
                <a:latin typeface="Calibri"/>
                <a:ea typeface="+mn-ea"/>
                <a:cs typeface="+mn-cs"/>
              </a:rPr>
              <a:t>In 2018, Code Enforcement investigated 94 homeless encampments</a:t>
            </a:r>
          </a:p>
          <a:p>
            <a:pPr marL="342883" marR="0" lvl="0" indent="-274307" algn="l" defTabSz="914354" rtl="0" eaLnBrk="1" fontAlgn="auto" latinLnBrk="0" hangingPunct="1">
              <a:lnSpc>
                <a:spcPct val="100000"/>
              </a:lnSpc>
              <a:spcBef>
                <a:spcPts val="700"/>
              </a:spcBef>
              <a:spcAft>
                <a:spcPts val="0"/>
              </a:spcAft>
              <a:buClr>
                <a:srgbClr val="B4CF9A"/>
              </a:buClr>
              <a:buSzPct val="85000"/>
              <a:buFont typeface="Wingdings 3" pitchFamily="18" charset="2"/>
              <a:buChar char=""/>
              <a:tabLst/>
              <a:defRPr/>
            </a:pPr>
            <a:r>
              <a:rPr kumimoji="0" lang="en-US" sz="2400" b="0" i="0" u="none" strike="noStrike" kern="1200" cap="none" spc="0" normalizeH="0" baseline="0" noProof="0" dirty="0" smtClean="0">
                <a:ln>
                  <a:noFill/>
                </a:ln>
                <a:solidFill>
                  <a:srgbClr val="825530"/>
                </a:solidFill>
                <a:effectLst/>
                <a:uLnTx/>
                <a:uFillTx/>
                <a:latin typeface="Calibri"/>
                <a:ea typeface="+mn-ea"/>
                <a:cs typeface="+mn-cs"/>
              </a:rPr>
              <a:t>Public Works, PD and Code have coordinated efforts to proactively address issues related to homelessness (camping in parks, code violations, encampments, etc.)</a:t>
            </a:r>
          </a:p>
          <a:p>
            <a:pPr marL="342883" marR="0" lvl="0" indent="-274307" algn="l" defTabSz="914354" rtl="0" eaLnBrk="1" fontAlgn="auto" latinLnBrk="0" hangingPunct="1">
              <a:lnSpc>
                <a:spcPct val="100000"/>
              </a:lnSpc>
              <a:spcBef>
                <a:spcPts val="700"/>
              </a:spcBef>
              <a:spcAft>
                <a:spcPts val="0"/>
              </a:spcAft>
              <a:buClr>
                <a:srgbClr val="B4CF9A"/>
              </a:buClr>
              <a:buSzPct val="85000"/>
              <a:buFont typeface="Wingdings 3" pitchFamily="18" charset="2"/>
              <a:buChar char=""/>
              <a:tabLst/>
              <a:defRPr/>
            </a:pPr>
            <a:r>
              <a:rPr kumimoji="0" lang="en-US" sz="2400" b="0" i="0" u="none" strike="noStrike" kern="1200" cap="none" spc="0" normalizeH="0" baseline="0" noProof="0" dirty="0" smtClean="0">
                <a:ln>
                  <a:noFill/>
                </a:ln>
                <a:solidFill>
                  <a:srgbClr val="825530"/>
                </a:solidFill>
                <a:effectLst/>
                <a:uLnTx/>
                <a:uFillTx/>
                <a:latin typeface="Calibri"/>
                <a:ea typeface="+mn-ea"/>
                <a:cs typeface="+mn-cs"/>
              </a:rPr>
              <a:t>Participation with “Operation Helping Hands” (OHH), </a:t>
            </a:r>
          </a:p>
          <a:p>
            <a:pPr marL="742913" marR="0" lvl="1" indent="-274307" algn="l" defTabSz="914354" rtl="0" eaLnBrk="1" fontAlgn="auto" latinLnBrk="0" hangingPunct="1">
              <a:lnSpc>
                <a:spcPct val="100000"/>
              </a:lnSpc>
              <a:spcBef>
                <a:spcPts val="700"/>
              </a:spcBef>
              <a:spcAft>
                <a:spcPts val="0"/>
              </a:spcAft>
              <a:buClr>
                <a:srgbClr val="B4CF9A"/>
              </a:buClr>
              <a:buSzPct val="85000"/>
              <a:buFont typeface="Wingdings 3" pitchFamily="18" charset="2"/>
              <a:buChar char=""/>
              <a:tabLst/>
              <a:defRPr/>
            </a:pPr>
            <a:r>
              <a:rPr kumimoji="0" lang="en-US" sz="2000" b="0" i="0" u="none" strike="noStrike" kern="1200" cap="none" spc="0" normalizeH="0" baseline="0" noProof="0" dirty="0" smtClean="0">
                <a:ln>
                  <a:noFill/>
                </a:ln>
                <a:solidFill>
                  <a:srgbClr val="825530"/>
                </a:solidFill>
                <a:effectLst/>
                <a:uLnTx/>
                <a:uFillTx/>
                <a:latin typeface="Calibri"/>
                <a:ea typeface="+mn-ea"/>
                <a:cs typeface="+mn-cs"/>
              </a:rPr>
              <a:t>This team includes the Tracy Police Neighborhood Resource Officers, San Joaquin County Homeless Behavioral Health Department, Care-Link and Central Valley Housing.  Local non-profit and church organizations also accompany the team on the third Thursday of each month, performing site visits to the various locations where the unsheltered gather, to share information on available services and programs</a:t>
            </a:r>
          </a:p>
          <a:p>
            <a:pPr marL="342883" marR="0" lvl="0" indent="-274307" algn="l" defTabSz="914354" rtl="0" eaLnBrk="1" fontAlgn="auto" latinLnBrk="0" hangingPunct="1">
              <a:lnSpc>
                <a:spcPct val="100000"/>
              </a:lnSpc>
              <a:spcBef>
                <a:spcPts val="700"/>
              </a:spcBef>
              <a:spcAft>
                <a:spcPts val="0"/>
              </a:spcAft>
              <a:buClr>
                <a:srgbClr val="B4CF9A"/>
              </a:buClr>
              <a:buSzPct val="85000"/>
              <a:buFont typeface="Wingdings 3" pitchFamily="18" charset="2"/>
              <a:buChar char=""/>
              <a:tabLst/>
              <a:defRPr/>
            </a:pPr>
            <a:r>
              <a:rPr kumimoji="0" lang="en-US" sz="2400" b="0" i="0" u="none" strike="noStrike" kern="1200" cap="none" spc="0" normalizeH="0" baseline="0" noProof="0" dirty="0" smtClean="0">
                <a:ln>
                  <a:noFill/>
                </a:ln>
                <a:solidFill>
                  <a:srgbClr val="825530"/>
                </a:solidFill>
                <a:effectLst/>
                <a:uLnTx/>
                <a:uFillTx/>
                <a:latin typeface="Calibri"/>
                <a:ea typeface="+mn-ea"/>
                <a:cs typeface="+mn-cs"/>
              </a:rPr>
              <a:t>Staff is working with other allied agencies and community partners to address homelessness </a:t>
            </a:r>
            <a:r>
              <a:rPr kumimoji="0" lang="en-US" sz="2400" b="0" i="0" u="none" strike="noStrike" kern="1200" cap="none" spc="0" normalizeH="0" noProof="0" dirty="0" smtClean="0">
                <a:ln>
                  <a:noFill/>
                </a:ln>
                <a:solidFill>
                  <a:srgbClr val="825530"/>
                </a:solidFill>
                <a:effectLst/>
                <a:uLnTx/>
                <a:uFillTx/>
                <a:latin typeface="Calibri"/>
                <a:ea typeface="+mn-ea"/>
                <a:cs typeface="+mn-cs"/>
              </a:rPr>
              <a:t>           </a:t>
            </a:r>
            <a:r>
              <a:rPr kumimoji="0" lang="en-US" sz="2400" b="0" i="0" u="none" strike="noStrike" kern="1200" cap="none" spc="0" normalizeH="0" baseline="0" noProof="0" dirty="0" smtClean="0">
                <a:ln>
                  <a:noFill/>
                </a:ln>
                <a:solidFill>
                  <a:srgbClr val="825530"/>
                </a:solidFill>
                <a:effectLst/>
                <a:uLnTx/>
                <a:uFillTx/>
                <a:latin typeface="Calibri"/>
                <a:ea typeface="+mn-ea"/>
                <a:cs typeface="+mn-cs"/>
              </a:rPr>
              <a:t>in Tracy</a:t>
            </a:r>
          </a:p>
          <a:p>
            <a:pPr marL="342883" marR="0" lvl="0" indent="-274307" algn="l" defTabSz="914354" rtl="0" eaLnBrk="1" fontAlgn="auto" latinLnBrk="0" hangingPunct="1">
              <a:lnSpc>
                <a:spcPct val="100000"/>
              </a:lnSpc>
              <a:spcBef>
                <a:spcPts val="700"/>
              </a:spcBef>
              <a:spcAft>
                <a:spcPts val="0"/>
              </a:spcAft>
              <a:buClr>
                <a:srgbClr val="B4CF9A"/>
              </a:buClr>
              <a:buSzPct val="85000"/>
              <a:buFont typeface="Wingdings 3" pitchFamily="18" charset="2"/>
              <a:buChar char=""/>
              <a:tabLst/>
              <a:defRPr/>
            </a:pPr>
            <a:endParaRPr kumimoji="0" lang="en-US" sz="2000" b="0" i="0" u="none" strike="noStrike" kern="1200" cap="none" spc="0" normalizeH="0" baseline="0" noProof="0" dirty="0" smtClean="0">
              <a:ln>
                <a:noFill/>
              </a:ln>
              <a:solidFill>
                <a:srgbClr val="825530"/>
              </a:solidFill>
              <a:effectLst/>
              <a:uLnTx/>
              <a:uFillTx/>
              <a:latin typeface="Calibri"/>
              <a:ea typeface="+mn-ea"/>
              <a:cs typeface="+mn-cs"/>
            </a:endParaRPr>
          </a:p>
          <a:p>
            <a:pPr marL="468606" marR="0" lvl="1" indent="0" algn="l" defTabSz="914354" rtl="0" eaLnBrk="1" fontAlgn="auto" latinLnBrk="0" hangingPunct="1">
              <a:lnSpc>
                <a:spcPct val="100000"/>
              </a:lnSpc>
              <a:spcBef>
                <a:spcPts val="700"/>
              </a:spcBef>
              <a:spcAft>
                <a:spcPts val="0"/>
              </a:spcAft>
              <a:buClr>
                <a:srgbClr val="B4CF9A"/>
              </a:buClr>
              <a:buSzPct val="85000"/>
              <a:buFont typeface="Wingdings 3" pitchFamily="18" charset="2"/>
              <a:buNone/>
              <a:tabLst/>
              <a:defRPr/>
            </a:pPr>
            <a:endParaRPr kumimoji="0" lang="en-US" sz="1600" b="0" i="0" u="none" strike="noStrike" kern="1200" cap="none" spc="0" normalizeH="0" baseline="0" noProof="0" dirty="0" smtClean="0">
              <a:ln>
                <a:noFill/>
              </a:ln>
              <a:solidFill>
                <a:srgbClr val="825530"/>
              </a:solidFill>
              <a:effectLst/>
              <a:uLnTx/>
              <a:uFillTx/>
              <a:latin typeface="Calibri"/>
              <a:ea typeface="+mn-ea"/>
              <a:cs typeface="+mn-cs"/>
            </a:endParaRPr>
          </a:p>
          <a:p>
            <a:pPr marL="742913" marR="0" lvl="1" indent="-274307" algn="l" defTabSz="914354" rtl="0" eaLnBrk="1" fontAlgn="auto" latinLnBrk="0" hangingPunct="1">
              <a:lnSpc>
                <a:spcPct val="100000"/>
              </a:lnSpc>
              <a:spcBef>
                <a:spcPts val="700"/>
              </a:spcBef>
              <a:spcAft>
                <a:spcPts val="0"/>
              </a:spcAft>
              <a:buClr>
                <a:srgbClr val="B4CF9A"/>
              </a:buClr>
              <a:buSzPct val="85000"/>
              <a:buFont typeface="Wingdings 3" pitchFamily="18" charset="2"/>
              <a:buChar char=""/>
              <a:tabLst/>
              <a:defRPr/>
            </a:pPr>
            <a:endParaRPr kumimoji="0" lang="en-US" sz="1600" b="0" i="0" u="none" strike="noStrike" kern="1200" cap="none" spc="0" normalizeH="0" baseline="0" noProof="0" dirty="0">
              <a:ln>
                <a:noFill/>
              </a:ln>
              <a:solidFill>
                <a:srgbClr val="825530"/>
              </a:solidFill>
              <a:effectLst/>
              <a:uLnTx/>
              <a:uFillTx/>
              <a:latin typeface="Calibri"/>
              <a:ea typeface="+mn-ea"/>
              <a:cs typeface="+mn-cs"/>
            </a:endParaRPr>
          </a:p>
        </p:txBody>
      </p:sp>
    </p:spTree>
    <p:extLst>
      <p:ext uri="{BB962C8B-B14F-4D97-AF65-F5344CB8AC3E}">
        <p14:creationId xmlns:p14="http://schemas.microsoft.com/office/powerpoint/2010/main" val="6101894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8660" y="655275"/>
            <a:ext cx="8706679" cy="823913"/>
          </a:xfrm>
        </p:spPr>
        <p:txBody>
          <a:bodyPr>
            <a:normAutofit fontScale="90000"/>
          </a:bodyPr>
          <a:lstStyle/>
          <a:p>
            <a:r>
              <a:rPr lang="en-US" dirty="0" smtClean="0"/>
              <a:t>CLEAN UP EFFORTS:</a:t>
            </a:r>
            <a:br>
              <a:rPr lang="en-US" dirty="0" smtClean="0"/>
            </a:br>
            <a:r>
              <a:rPr lang="en-US" sz="4000" dirty="0" smtClean="0"/>
              <a:t>PLASENCIA FIELDS</a:t>
            </a:r>
            <a:endParaRPr lang="en-US" sz="4000" dirty="0"/>
          </a:p>
        </p:txBody>
      </p:sp>
      <p:sp>
        <p:nvSpPr>
          <p:cNvPr id="3" name="Text Placeholder 2"/>
          <p:cNvSpPr>
            <a:spLocks noGrp="1"/>
          </p:cNvSpPr>
          <p:nvPr>
            <p:ph type="body" idx="1"/>
          </p:nvPr>
        </p:nvSpPr>
        <p:spPr/>
        <p:txBody>
          <a:bodyPr/>
          <a:lstStyle/>
          <a:p>
            <a:pPr algn="ctr"/>
            <a:r>
              <a:rPr lang="en-US" sz="3200" dirty="0" smtClean="0"/>
              <a:t>BEFORE</a:t>
            </a:r>
            <a:r>
              <a:rPr lang="en-US" dirty="0" smtClean="0"/>
              <a:t> </a:t>
            </a:r>
            <a:endParaRPr lang="en-US" dirty="0"/>
          </a:p>
        </p:txBody>
      </p:sp>
      <p:pic>
        <p:nvPicPr>
          <p:cNvPr id="8" name="Content Placeholder 7"/>
          <p:cNvPicPr>
            <a:picLocks noGrp="1" noChangeAspect="1"/>
          </p:cNvPicPr>
          <p:nvPr>
            <p:ph sz="half" idx="2"/>
          </p:nvPr>
        </p:nvPicPr>
        <p:blipFill>
          <a:blip r:embed="rId2"/>
          <a:stretch>
            <a:fillRect/>
          </a:stretch>
        </p:blipFill>
        <p:spPr>
          <a:xfrm>
            <a:off x="317690" y="2335455"/>
            <a:ext cx="4114800" cy="3084861"/>
          </a:xfrm>
          <a:prstGeom prst="rect">
            <a:avLst/>
          </a:prstGeom>
        </p:spPr>
      </p:pic>
      <p:sp>
        <p:nvSpPr>
          <p:cNvPr id="5" name="Text Placeholder 4"/>
          <p:cNvSpPr>
            <a:spLocks noGrp="1"/>
          </p:cNvSpPr>
          <p:nvPr>
            <p:ph type="body" sz="quarter" idx="3"/>
          </p:nvPr>
        </p:nvSpPr>
        <p:spPr/>
        <p:txBody>
          <a:bodyPr>
            <a:normAutofit/>
          </a:bodyPr>
          <a:lstStyle/>
          <a:p>
            <a:pPr algn="ctr"/>
            <a:r>
              <a:rPr lang="en-US" sz="3200" dirty="0" smtClean="0"/>
              <a:t>AFTER</a:t>
            </a:r>
            <a:endParaRPr lang="en-US" sz="3200" dirty="0"/>
          </a:p>
        </p:txBody>
      </p:sp>
      <p:pic>
        <p:nvPicPr>
          <p:cNvPr id="9" name="Content Placeholder 8"/>
          <p:cNvPicPr>
            <a:picLocks noGrp="1" noChangeAspect="1"/>
          </p:cNvPicPr>
          <p:nvPr>
            <p:ph sz="quarter" idx="4"/>
          </p:nvPr>
        </p:nvPicPr>
        <p:blipFill rotWithShape="1">
          <a:blip r:embed="rId3"/>
          <a:srcRect b="39520"/>
          <a:stretch/>
        </p:blipFill>
        <p:spPr>
          <a:xfrm>
            <a:off x="4719844" y="2335454"/>
            <a:ext cx="4114800" cy="3080608"/>
          </a:xfrm>
          <a:prstGeom prst="rect">
            <a:avLst/>
          </a:prstGeom>
        </p:spPr>
      </p:pic>
      <p:sp>
        <p:nvSpPr>
          <p:cNvPr id="7" name="Slide Number Placeholder 6"/>
          <p:cNvSpPr>
            <a:spLocks noGrp="1"/>
          </p:cNvSpPr>
          <p:nvPr>
            <p:ph type="sldNum" sz="quarter" idx="12"/>
          </p:nvPr>
        </p:nvSpPr>
        <p:spPr/>
        <p:txBody>
          <a:bodyPr/>
          <a:lstStyle/>
          <a:p>
            <a:fld id="{149F34E2-F12F-684C-AD20-ACCE72D16F9D}" type="slidenum">
              <a:rPr lang="en-US" smtClean="0"/>
              <a:pPr/>
              <a:t>19</a:t>
            </a:fld>
            <a:endParaRPr lang="en-US" dirty="0"/>
          </a:p>
        </p:txBody>
      </p:sp>
    </p:spTree>
    <p:extLst>
      <p:ext uri="{BB962C8B-B14F-4D97-AF65-F5344CB8AC3E}">
        <p14:creationId xmlns:p14="http://schemas.microsoft.com/office/powerpoint/2010/main" val="392822014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1BE7AA-4245-B84D-8335-9ACCA8ED24B4}"/>
              </a:ext>
            </a:extLst>
          </p:cNvPr>
          <p:cNvSpPr>
            <a:spLocks noGrp="1"/>
          </p:cNvSpPr>
          <p:nvPr>
            <p:ph type="title"/>
          </p:nvPr>
        </p:nvSpPr>
        <p:spPr/>
        <p:txBody>
          <a:bodyPr/>
          <a:lstStyle/>
          <a:p>
            <a:r>
              <a:rPr lang="en-US" dirty="0" smtClean="0"/>
              <a:t>OVERVIEW</a:t>
            </a:r>
            <a:endParaRPr lang="en-US" dirty="0"/>
          </a:p>
        </p:txBody>
      </p:sp>
      <p:sp>
        <p:nvSpPr>
          <p:cNvPr id="3" name="Content Placeholder 2">
            <a:extLst>
              <a:ext uri="{FF2B5EF4-FFF2-40B4-BE49-F238E27FC236}">
                <a16:creationId xmlns:a16="http://schemas.microsoft.com/office/drawing/2014/main" id="{91141C67-8C8E-904B-923C-B316BBC93300}"/>
              </a:ext>
            </a:extLst>
          </p:cNvPr>
          <p:cNvSpPr>
            <a:spLocks noGrp="1"/>
          </p:cNvSpPr>
          <p:nvPr>
            <p:ph idx="1"/>
          </p:nvPr>
        </p:nvSpPr>
        <p:spPr/>
        <p:txBody>
          <a:bodyPr/>
          <a:lstStyle/>
          <a:p>
            <a:pPr marL="514350" lvl="0" indent="-514350">
              <a:lnSpc>
                <a:spcPct val="150000"/>
              </a:lnSpc>
              <a:buFont typeface="+mj-lt"/>
              <a:buAutoNum type="arabicPeriod"/>
            </a:pPr>
            <a:r>
              <a:rPr lang="en-US" dirty="0"/>
              <a:t>Welcome and Introductions</a:t>
            </a:r>
          </a:p>
          <a:p>
            <a:pPr marL="514350" lvl="0" indent="-514350">
              <a:lnSpc>
                <a:spcPct val="150000"/>
              </a:lnSpc>
              <a:buFont typeface="+mj-lt"/>
              <a:buAutoNum type="arabicPeriod"/>
            </a:pPr>
            <a:r>
              <a:rPr lang="en-US" dirty="0" smtClean="0"/>
              <a:t>Strategic Plan Overview </a:t>
            </a:r>
          </a:p>
          <a:p>
            <a:pPr marL="514350" lvl="0" indent="-514350">
              <a:lnSpc>
                <a:spcPct val="150000"/>
              </a:lnSpc>
              <a:buFont typeface="+mj-lt"/>
              <a:buAutoNum type="arabicPeriod"/>
            </a:pPr>
            <a:r>
              <a:rPr lang="en-US" dirty="0" smtClean="0"/>
              <a:t>Summary of Process to Date</a:t>
            </a:r>
            <a:endParaRPr lang="en-US" dirty="0"/>
          </a:p>
          <a:p>
            <a:pPr marL="514350" lvl="0" indent="-514350">
              <a:lnSpc>
                <a:spcPct val="150000"/>
              </a:lnSpc>
              <a:buFont typeface="+mj-lt"/>
              <a:buAutoNum type="arabicPeriod"/>
            </a:pPr>
            <a:r>
              <a:rPr lang="en-US" dirty="0" smtClean="0"/>
              <a:t>Interactive Presentation</a:t>
            </a:r>
            <a:endParaRPr lang="en-US" dirty="0"/>
          </a:p>
          <a:p>
            <a:pPr marL="514350" lvl="0" indent="-514350">
              <a:lnSpc>
                <a:spcPct val="150000"/>
              </a:lnSpc>
              <a:buFont typeface="+mj-lt"/>
              <a:buAutoNum type="arabicPeriod"/>
            </a:pPr>
            <a:r>
              <a:rPr lang="en-US" dirty="0"/>
              <a:t>Review of </a:t>
            </a:r>
            <a:r>
              <a:rPr lang="en-US" dirty="0" smtClean="0"/>
              <a:t>Goals</a:t>
            </a:r>
            <a:endParaRPr lang="en-US" dirty="0"/>
          </a:p>
          <a:p>
            <a:pPr marL="514350" lvl="0" indent="-514350">
              <a:lnSpc>
                <a:spcPct val="150000"/>
              </a:lnSpc>
              <a:buFont typeface="+mj-lt"/>
              <a:buAutoNum type="arabicPeriod"/>
            </a:pPr>
            <a:r>
              <a:rPr lang="en-US" dirty="0"/>
              <a:t>Next Steps</a:t>
            </a:r>
          </a:p>
          <a:p>
            <a:endParaRPr lang="en-US" dirty="0"/>
          </a:p>
        </p:txBody>
      </p:sp>
      <p:sp>
        <p:nvSpPr>
          <p:cNvPr id="4" name="Slide Number Placeholder 3">
            <a:extLst>
              <a:ext uri="{FF2B5EF4-FFF2-40B4-BE49-F238E27FC236}">
                <a16:creationId xmlns:a16="http://schemas.microsoft.com/office/drawing/2014/main" id="{46775DC6-7311-3E4C-B73C-6968410C064A}"/>
              </a:ext>
            </a:extLst>
          </p:cNvPr>
          <p:cNvSpPr>
            <a:spLocks noGrp="1"/>
          </p:cNvSpPr>
          <p:nvPr>
            <p:ph type="sldNum" sz="quarter" idx="12"/>
          </p:nvPr>
        </p:nvSpPr>
        <p:spPr/>
        <p:txBody>
          <a:bodyPr/>
          <a:lstStyle/>
          <a:p>
            <a:fld id="{149F34E2-F12F-684C-AD20-ACCE72D16F9D}" type="slidenum">
              <a:rPr lang="en-US" smtClean="0"/>
              <a:pPr/>
              <a:t>2</a:t>
            </a:fld>
            <a:endParaRPr lang="en-US" dirty="0"/>
          </a:p>
        </p:txBody>
      </p:sp>
    </p:spTree>
    <p:extLst>
      <p:ext uri="{BB962C8B-B14F-4D97-AF65-F5344CB8AC3E}">
        <p14:creationId xmlns:p14="http://schemas.microsoft.com/office/powerpoint/2010/main" val="158944856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8660" y="2897311"/>
            <a:ext cx="8706679" cy="823913"/>
          </a:xfrm>
        </p:spPr>
        <p:txBody>
          <a:bodyPr>
            <a:normAutofit fontScale="90000"/>
          </a:bodyPr>
          <a:lstStyle/>
          <a:p>
            <a:r>
              <a:rPr lang="en-US" dirty="0" smtClean="0"/>
              <a:t>WELCOME AND INTRODUCTIONS</a:t>
            </a:r>
            <a:endParaRPr lang="en-US" dirty="0"/>
          </a:p>
        </p:txBody>
      </p:sp>
      <p:sp>
        <p:nvSpPr>
          <p:cNvPr id="7" name="Slide Number Placeholder 6"/>
          <p:cNvSpPr>
            <a:spLocks noGrp="1"/>
          </p:cNvSpPr>
          <p:nvPr>
            <p:ph type="sldNum" sz="quarter" idx="12"/>
          </p:nvPr>
        </p:nvSpPr>
        <p:spPr/>
        <p:txBody>
          <a:bodyPr/>
          <a:lstStyle/>
          <a:p>
            <a:fld id="{149F34E2-F12F-684C-AD20-ACCE72D16F9D}" type="slidenum">
              <a:rPr lang="en-US" smtClean="0"/>
              <a:pPr/>
              <a:t>3</a:t>
            </a:fld>
            <a:endParaRPr lang="en-US" dirty="0"/>
          </a:p>
        </p:txBody>
      </p:sp>
    </p:spTree>
    <p:extLst>
      <p:ext uri="{BB962C8B-B14F-4D97-AF65-F5344CB8AC3E}">
        <p14:creationId xmlns:p14="http://schemas.microsoft.com/office/powerpoint/2010/main" val="33397538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8660" y="2897311"/>
            <a:ext cx="8706679" cy="823913"/>
          </a:xfrm>
        </p:spPr>
        <p:txBody>
          <a:bodyPr/>
          <a:lstStyle/>
          <a:p>
            <a:r>
              <a:rPr lang="en-US" dirty="0" smtClean="0"/>
              <a:t>STRATEGIC PLAN OVERVIEW</a:t>
            </a:r>
            <a:endParaRPr lang="en-US" dirty="0"/>
          </a:p>
        </p:txBody>
      </p:sp>
      <p:sp>
        <p:nvSpPr>
          <p:cNvPr id="7" name="Slide Number Placeholder 6"/>
          <p:cNvSpPr>
            <a:spLocks noGrp="1"/>
          </p:cNvSpPr>
          <p:nvPr>
            <p:ph type="sldNum" sz="quarter" idx="12"/>
          </p:nvPr>
        </p:nvSpPr>
        <p:spPr/>
        <p:txBody>
          <a:bodyPr/>
          <a:lstStyle/>
          <a:p>
            <a:fld id="{149F34E2-F12F-684C-AD20-ACCE72D16F9D}" type="slidenum">
              <a:rPr lang="en-US" smtClean="0"/>
              <a:pPr/>
              <a:t>4</a:t>
            </a:fld>
            <a:endParaRPr lang="en-US" dirty="0"/>
          </a:p>
        </p:txBody>
      </p:sp>
    </p:spTree>
    <p:extLst>
      <p:ext uri="{BB962C8B-B14F-4D97-AF65-F5344CB8AC3E}">
        <p14:creationId xmlns:p14="http://schemas.microsoft.com/office/powerpoint/2010/main" val="6581240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8660" y="2897311"/>
            <a:ext cx="8706679" cy="823913"/>
          </a:xfrm>
        </p:spPr>
        <p:txBody>
          <a:bodyPr>
            <a:normAutofit fontScale="90000"/>
          </a:bodyPr>
          <a:lstStyle/>
          <a:p>
            <a:r>
              <a:rPr lang="en-US" dirty="0" smtClean="0"/>
              <a:t>SUMMARY OF PROCESS TO DATE</a:t>
            </a:r>
            <a:endParaRPr lang="en-US" dirty="0"/>
          </a:p>
        </p:txBody>
      </p:sp>
      <p:sp>
        <p:nvSpPr>
          <p:cNvPr id="7" name="Slide Number Placeholder 6"/>
          <p:cNvSpPr>
            <a:spLocks noGrp="1"/>
          </p:cNvSpPr>
          <p:nvPr>
            <p:ph type="sldNum" sz="quarter" idx="12"/>
          </p:nvPr>
        </p:nvSpPr>
        <p:spPr/>
        <p:txBody>
          <a:bodyPr/>
          <a:lstStyle/>
          <a:p>
            <a:fld id="{149F34E2-F12F-684C-AD20-ACCE72D16F9D}" type="slidenum">
              <a:rPr lang="en-US" smtClean="0"/>
              <a:pPr/>
              <a:t>5</a:t>
            </a:fld>
            <a:endParaRPr lang="en-US" dirty="0"/>
          </a:p>
        </p:txBody>
      </p:sp>
    </p:spTree>
    <p:extLst>
      <p:ext uri="{BB962C8B-B14F-4D97-AF65-F5344CB8AC3E}">
        <p14:creationId xmlns:p14="http://schemas.microsoft.com/office/powerpoint/2010/main" val="13070134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POINT IN TIME COUNT OF HOMELESS </a:t>
            </a:r>
            <a:br>
              <a:rPr lang="en-US" sz="3200" dirty="0" smtClean="0"/>
            </a:br>
            <a:r>
              <a:rPr lang="en-US" sz="2800" dirty="0" smtClean="0"/>
              <a:t>JANUARY  2019</a:t>
            </a:r>
            <a:endParaRPr lang="en-US" sz="2800" dirty="0"/>
          </a:p>
        </p:txBody>
      </p:sp>
      <p:sp>
        <p:nvSpPr>
          <p:cNvPr id="3" name="Content Placeholder 2"/>
          <p:cNvSpPr>
            <a:spLocks noGrp="1"/>
          </p:cNvSpPr>
          <p:nvPr>
            <p:ph idx="1"/>
          </p:nvPr>
        </p:nvSpPr>
        <p:spPr/>
        <p:txBody>
          <a:bodyPr/>
          <a:lstStyle/>
          <a:p>
            <a:pPr marL="0" indent="0">
              <a:buNone/>
            </a:pPr>
            <a:r>
              <a:rPr lang="en-US" dirty="0"/>
              <a:t>1,558 unsheltered homeless within the </a:t>
            </a:r>
            <a:r>
              <a:rPr lang="en-US"/>
              <a:t>geographical </a:t>
            </a:r>
            <a:r>
              <a:rPr lang="en-US" smtClean="0"/>
              <a:t>area </a:t>
            </a:r>
            <a:r>
              <a:rPr lang="en-US" dirty="0"/>
              <a:t>of San Joaquin County – up from 567 in 2017</a:t>
            </a:r>
          </a:p>
          <a:p>
            <a:pPr marL="0" indent="0">
              <a:buNone/>
            </a:pPr>
            <a:endParaRPr lang="en-US" dirty="0"/>
          </a:p>
        </p:txBody>
      </p:sp>
      <p:sp>
        <p:nvSpPr>
          <p:cNvPr id="4" name="Slide Number Placeholder 3"/>
          <p:cNvSpPr>
            <a:spLocks noGrp="1"/>
          </p:cNvSpPr>
          <p:nvPr>
            <p:ph type="sldNum" sz="quarter" idx="12"/>
          </p:nvPr>
        </p:nvSpPr>
        <p:spPr/>
        <p:txBody>
          <a:bodyPr/>
          <a:lstStyle/>
          <a:p>
            <a:fld id="{149F34E2-F12F-684C-AD20-ACCE72D16F9D}" type="slidenum">
              <a:rPr lang="en-US" smtClean="0"/>
              <a:pPr/>
              <a:t>6</a:t>
            </a:fld>
            <a:endParaRPr lang="en-US" dirty="0"/>
          </a:p>
        </p:txBody>
      </p:sp>
      <p:pic>
        <p:nvPicPr>
          <p:cNvPr id="5" name="Picture 4"/>
          <p:cNvPicPr>
            <a:picLocks noChangeAspect="1"/>
          </p:cNvPicPr>
          <p:nvPr/>
        </p:nvPicPr>
        <p:blipFill>
          <a:blip r:embed="rId2"/>
          <a:stretch>
            <a:fillRect/>
          </a:stretch>
        </p:blipFill>
        <p:spPr>
          <a:xfrm>
            <a:off x="710445" y="2603253"/>
            <a:ext cx="3926164" cy="4011516"/>
          </a:xfrm>
          <a:prstGeom prst="rect">
            <a:avLst/>
          </a:prstGeom>
        </p:spPr>
      </p:pic>
      <p:pic>
        <p:nvPicPr>
          <p:cNvPr id="6" name="Picture 5"/>
          <p:cNvPicPr>
            <a:picLocks noChangeAspect="1"/>
          </p:cNvPicPr>
          <p:nvPr/>
        </p:nvPicPr>
        <p:blipFill>
          <a:blip r:embed="rId3"/>
          <a:stretch>
            <a:fillRect/>
          </a:stretch>
        </p:blipFill>
        <p:spPr>
          <a:xfrm>
            <a:off x="5024135" y="3123967"/>
            <a:ext cx="3106270" cy="2475300"/>
          </a:xfrm>
          <a:prstGeom prst="rect">
            <a:avLst/>
          </a:prstGeom>
        </p:spPr>
      </p:pic>
    </p:spTree>
    <p:extLst>
      <p:ext uri="{BB962C8B-B14F-4D97-AF65-F5344CB8AC3E}">
        <p14:creationId xmlns:p14="http://schemas.microsoft.com/office/powerpoint/2010/main" val="264608246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49F34E2-F12F-684C-AD20-ACCE72D16F9D}" type="slidenum">
              <a:rPr lang="en-US" smtClean="0"/>
              <a:pPr/>
              <a:t>7</a:t>
            </a:fld>
            <a:endParaRPr lang="en-US" dirty="0"/>
          </a:p>
        </p:txBody>
      </p:sp>
      <p:sp>
        <p:nvSpPr>
          <p:cNvPr id="7" name="TextBox 6"/>
          <p:cNvSpPr txBox="1"/>
          <p:nvPr/>
        </p:nvSpPr>
        <p:spPr>
          <a:xfrm>
            <a:off x="3274738" y="1033447"/>
            <a:ext cx="2879877" cy="369332"/>
          </a:xfrm>
          <a:prstGeom prst="rect">
            <a:avLst/>
          </a:prstGeom>
          <a:noFill/>
        </p:spPr>
        <p:txBody>
          <a:bodyPr wrap="square" rtlCol="0">
            <a:spAutoFit/>
          </a:bodyPr>
          <a:lstStyle/>
          <a:p>
            <a:r>
              <a:rPr lang="en-US" dirty="0" smtClean="0">
                <a:solidFill>
                  <a:schemeClr val="bg1"/>
                </a:solidFill>
                <a:latin typeface="Palatino Linotype" panose="02040502050505030304" pitchFamily="18" charset="0"/>
              </a:rPr>
              <a:t>SAN JOAQUIN COUNTY</a:t>
            </a:r>
            <a:endParaRPr lang="en-US" dirty="0">
              <a:solidFill>
                <a:schemeClr val="bg1"/>
              </a:solidFill>
              <a:latin typeface="Palatino Linotype" panose="02040502050505030304" pitchFamily="18" charset="0"/>
            </a:endParaRPr>
          </a:p>
        </p:txBody>
      </p:sp>
      <p:pic>
        <p:nvPicPr>
          <p:cNvPr id="3" name="Picture 2"/>
          <p:cNvPicPr>
            <a:picLocks noChangeAspect="1"/>
          </p:cNvPicPr>
          <p:nvPr/>
        </p:nvPicPr>
        <p:blipFill>
          <a:blip r:embed="rId2"/>
          <a:stretch>
            <a:fillRect/>
          </a:stretch>
        </p:blipFill>
        <p:spPr>
          <a:xfrm>
            <a:off x="-39983" y="843014"/>
            <a:ext cx="9223965" cy="6035040"/>
          </a:xfrm>
          <a:prstGeom prst="rect">
            <a:avLst/>
          </a:prstGeom>
        </p:spPr>
      </p:pic>
    </p:spTree>
    <p:extLst>
      <p:ext uri="{BB962C8B-B14F-4D97-AF65-F5344CB8AC3E}">
        <p14:creationId xmlns:p14="http://schemas.microsoft.com/office/powerpoint/2010/main" val="403573532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49F34E2-F12F-684C-AD20-ACCE72D16F9D}" type="slidenum">
              <a:rPr lang="en-US" smtClean="0"/>
              <a:pPr/>
              <a:t>8</a:t>
            </a:fld>
            <a:endParaRPr lang="en-US" dirty="0"/>
          </a:p>
        </p:txBody>
      </p:sp>
      <p:sp>
        <p:nvSpPr>
          <p:cNvPr id="7" name="TextBox 6"/>
          <p:cNvSpPr txBox="1"/>
          <p:nvPr/>
        </p:nvSpPr>
        <p:spPr>
          <a:xfrm>
            <a:off x="3274738" y="1033447"/>
            <a:ext cx="2879877" cy="369332"/>
          </a:xfrm>
          <a:prstGeom prst="rect">
            <a:avLst/>
          </a:prstGeom>
          <a:noFill/>
        </p:spPr>
        <p:txBody>
          <a:bodyPr wrap="square" rtlCol="0">
            <a:spAutoFit/>
          </a:bodyPr>
          <a:lstStyle/>
          <a:p>
            <a:r>
              <a:rPr lang="en-US" dirty="0" smtClean="0">
                <a:solidFill>
                  <a:schemeClr val="bg1"/>
                </a:solidFill>
                <a:latin typeface="Palatino Linotype" panose="02040502050505030304" pitchFamily="18" charset="0"/>
              </a:rPr>
              <a:t>SAN JOAQUIN COUNTY</a:t>
            </a:r>
            <a:endParaRPr lang="en-US" dirty="0">
              <a:solidFill>
                <a:schemeClr val="bg1"/>
              </a:solidFill>
              <a:latin typeface="Palatino Linotype" panose="02040502050505030304" pitchFamily="18" charset="0"/>
            </a:endParaRPr>
          </a:p>
        </p:txBody>
      </p:sp>
      <p:pic>
        <p:nvPicPr>
          <p:cNvPr id="2" name="Picture 1"/>
          <p:cNvPicPr>
            <a:picLocks noChangeAspect="1"/>
          </p:cNvPicPr>
          <p:nvPr/>
        </p:nvPicPr>
        <p:blipFill>
          <a:blip r:embed="rId2"/>
          <a:stretch>
            <a:fillRect/>
          </a:stretch>
        </p:blipFill>
        <p:spPr>
          <a:xfrm>
            <a:off x="-38617" y="1088487"/>
            <a:ext cx="9182617" cy="5760720"/>
          </a:xfrm>
          <a:prstGeom prst="rect">
            <a:avLst/>
          </a:prstGeom>
        </p:spPr>
      </p:pic>
    </p:spTree>
    <p:extLst>
      <p:ext uri="{BB962C8B-B14F-4D97-AF65-F5344CB8AC3E}">
        <p14:creationId xmlns:p14="http://schemas.microsoft.com/office/powerpoint/2010/main" val="84574403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49F34E2-F12F-684C-AD20-ACCE72D16F9D}" type="slidenum">
              <a:rPr lang="en-US" smtClean="0"/>
              <a:pPr/>
              <a:t>9</a:t>
            </a:fld>
            <a:endParaRPr lang="en-US" dirty="0"/>
          </a:p>
        </p:txBody>
      </p:sp>
      <p:sp>
        <p:nvSpPr>
          <p:cNvPr id="3" name="Title 2"/>
          <p:cNvSpPr>
            <a:spLocks noGrp="1"/>
          </p:cNvSpPr>
          <p:nvPr>
            <p:ph type="title"/>
          </p:nvPr>
        </p:nvSpPr>
        <p:spPr/>
        <p:txBody>
          <a:bodyPr>
            <a:normAutofit fontScale="90000"/>
          </a:bodyPr>
          <a:lstStyle/>
          <a:p>
            <a:r>
              <a:rPr lang="en-US" dirty="0" smtClean="0"/>
              <a:t>COUNCIL ACTIONS</a:t>
            </a:r>
            <a:endParaRPr lang="en-US" dirty="0"/>
          </a:p>
        </p:txBody>
      </p:sp>
      <p:sp>
        <p:nvSpPr>
          <p:cNvPr id="4" name="Content Placeholder 3"/>
          <p:cNvSpPr>
            <a:spLocks noGrp="1"/>
          </p:cNvSpPr>
          <p:nvPr>
            <p:ph idx="13"/>
          </p:nvPr>
        </p:nvSpPr>
        <p:spPr/>
        <p:txBody>
          <a:bodyPr/>
          <a:lstStyle/>
          <a:p>
            <a:pPr lvl="0">
              <a:buClr>
                <a:schemeClr val="accent3">
                  <a:lumMod val="75000"/>
                </a:schemeClr>
              </a:buClr>
            </a:pPr>
            <a:r>
              <a:rPr lang="en-US" sz="2600" dirty="0">
                <a:solidFill>
                  <a:srgbClr val="000000"/>
                </a:solidFill>
                <a:cs typeface="Tahoma" pitchFamily="34" charset="0"/>
              </a:rPr>
              <a:t>April 16, 2019 – Council forms  </a:t>
            </a:r>
            <a:r>
              <a:rPr lang="en-US" sz="2600" dirty="0" smtClean="0">
                <a:solidFill>
                  <a:srgbClr val="000000"/>
                </a:solidFill>
                <a:cs typeface="Tahoma" pitchFamily="34" charset="0"/>
              </a:rPr>
              <a:t>      Ad Hoc </a:t>
            </a:r>
            <a:r>
              <a:rPr lang="en-US" sz="2600" dirty="0">
                <a:solidFill>
                  <a:srgbClr val="000000"/>
                </a:solidFill>
                <a:cs typeface="Tahoma" pitchFamily="34" charset="0"/>
              </a:rPr>
              <a:t>Committee to develop </a:t>
            </a:r>
            <a:r>
              <a:rPr lang="en-US" sz="2600" dirty="0" smtClean="0">
                <a:solidFill>
                  <a:srgbClr val="000000"/>
                </a:solidFill>
                <a:cs typeface="Tahoma" pitchFamily="34" charset="0"/>
              </a:rPr>
              <a:t>a strategic </a:t>
            </a:r>
            <a:r>
              <a:rPr lang="en-US" sz="2600" dirty="0">
                <a:solidFill>
                  <a:srgbClr val="000000"/>
                </a:solidFill>
                <a:cs typeface="Tahoma" pitchFamily="34" charset="0"/>
              </a:rPr>
              <a:t>plan to address homelessness in Tracy.  </a:t>
            </a:r>
            <a:endParaRPr lang="en-US" sz="2600" dirty="0" smtClean="0">
              <a:solidFill>
                <a:srgbClr val="000000"/>
              </a:solidFill>
              <a:cs typeface="Tahoma" pitchFamily="34" charset="0"/>
            </a:endParaRPr>
          </a:p>
          <a:p>
            <a:pPr lvl="1">
              <a:buClr>
                <a:schemeClr val="accent3">
                  <a:lumMod val="75000"/>
                </a:schemeClr>
              </a:buClr>
            </a:pPr>
            <a:r>
              <a:rPr lang="en-US" dirty="0" smtClean="0">
                <a:solidFill>
                  <a:srgbClr val="000000"/>
                </a:solidFill>
                <a:cs typeface="Tahoma" pitchFamily="34" charset="0"/>
              </a:rPr>
              <a:t>Council Members </a:t>
            </a:r>
            <a:r>
              <a:rPr lang="en-US" dirty="0">
                <a:solidFill>
                  <a:srgbClr val="000000"/>
                </a:solidFill>
                <a:cs typeface="Tahoma" pitchFamily="34" charset="0"/>
              </a:rPr>
              <a:t>Ransom and Arriola are appointed to the </a:t>
            </a:r>
            <a:r>
              <a:rPr lang="en-US" dirty="0" smtClean="0">
                <a:solidFill>
                  <a:srgbClr val="000000"/>
                </a:solidFill>
                <a:cs typeface="Tahoma" pitchFamily="34" charset="0"/>
              </a:rPr>
              <a:t>committee.</a:t>
            </a:r>
          </a:p>
          <a:p>
            <a:pPr marL="457200" lvl="1" indent="0">
              <a:buClr>
                <a:schemeClr val="accent3">
                  <a:lumMod val="75000"/>
                </a:schemeClr>
              </a:buClr>
              <a:buNone/>
            </a:pPr>
            <a:endParaRPr lang="en-US" dirty="0">
              <a:solidFill>
                <a:srgbClr val="000000"/>
              </a:solidFill>
              <a:cs typeface="Tahoma" pitchFamily="34" charset="0"/>
            </a:endParaRPr>
          </a:p>
          <a:p>
            <a:pPr lvl="0">
              <a:buClr>
                <a:schemeClr val="accent3">
                  <a:lumMod val="75000"/>
                </a:schemeClr>
              </a:buClr>
            </a:pPr>
            <a:r>
              <a:rPr lang="en-US" sz="2600" dirty="0">
                <a:solidFill>
                  <a:srgbClr val="000000"/>
                </a:solidFill>
                <a:cs typeface="Tahoma" pitchFamily="34" charset="0"/>
              </a:rPr>
              <a:t>June 18, 2019 – Council authorizes staff to apply for </a:t>
            </a:r>
            <a:r>
              <a:rPr lang="en-US" sz="2600" dirty="0" smtClean="0">
                <a:solidFill>
                  <a:srgbClr val="000000"/>
                </a:solidFill>
                <a:cs typeface="Tahoma" pitchFamily="34" charset="0"/>
              </a:rPr>
              <a:t>technical assistance </a:t>
            </a:r>
            <a:r>
              <a:rPr lang="en-US" sz="2600" dirty="0">
                <a:solidFill>
                  <a:srgbClr val="000000"/>
                </a:solidFill>
                <a:cs typeface="Tahoma" pitchFamily="34" charset="0"/>
              </a:rPr>
              <a:t>to develop a</a:t>
            </a:r>
            <a:r>
              <a:rPr lang="en-US" sz="2600" dirty="0" smtClean="0">
                <a:solidFill>
                  <a:srgbClr val="000000"/>
                </a:solidFill>
                <a:cs typeface="Tahoma" pitchFamily="34" charset="0"/>
              </a:rPr>
              <a:t> Homelessness Strategic Plan.</a:t>
            </a:r>
            <a:endParaRPr lang="en-US" sz="2600" dirty="0">
              <a:solidFill>
                <a:srgbClr val="000000"/>
              </a:solidFill>
              <a:cs typeface="Tahoma" pitchFamily="34" charset="0"/>
            </a:endParaRPr>
          </a:p>
          <a:p>
            <a:endParaRPr lang="en-US" dirty="0"/>
          </a:p>
        </p:txBody>
      </p:sp>
    </p:spTree>
    <p:extLst>
      <p:ext uri="{BB962C8B-B14F-4D97-AF65-F5344CB8AC3E}">
        <p14:creationId xmlns:p14="http://schemas.microsoft.com/office/powerpoint/2010/main" val="188611166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199</TotalTime>
  <Words>423</Words>
  <Application>Microsoft Office PowerPoint</Application>
  <PresentationFormat>On-screen Show (4:3)</PresentationFormat>
  <Paragraphs>70</Paragraphs>
  <Slides>19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Arial</vt:lpstr>
      <vt:lpstr>Calibri</vt:lpstr>
      <vt:lpstr>Palatino Linotype</vt:lpstr>
      <vt:lpstr>Tahoma</vt:lpstr>
      <vt:lpstr>Wingdings 3</vt:lpstr>
      <vt:lpstr>Office Theme</vt:lpstr>
      <vt:lpstr>HOMELESSNESS STRATEGIC PLANNING SESSION </vt:lpstr>
      <vt:lpstr>OVERVIEW</vt:lpstr>
      <vt:lpstr>WELCOME AND INTRODUCTIONS</vt:lpstr>
      <vt:lpstr>STRATEGIC PLAN OVERVIEW</vt:lpstr>
      <vt:lpstr>SUMMARY OF PROCESS TO DATE</vt:lpstr>
      <vt:lpstr>POINT IN TIME COUNT OF HOMELESS  JANUARY  2019</vt:lpstr>
      <vt:lpstr>PowerPoint Presentation</vt:lpstr>
      <vt:lpstr>PowerPoint Presentation</vt:lpstr>
      <vt:lpstr>COUNCIL ACTIONS</vt:lpstr>
      <vt:lpstr>CITY ACTIVITY </vt:lpstr>
      <vt:lpstr>  TAKE OUR REAL-TIME SURVEY! </vt:lpstr>
      <vt:lpstr>REVIEW OF DRAFT GOALS AND OBJECTIVES</vt:lpstr>
      <vt:lpstr>PowerPoint Presentation</vt:lpstr>
      <vt:lpstr>NEXT STEPS</vt:lpstr>
      <vt:lpstr>Q &amp; A</vt:lpstr>
      <vt:lpstr>PowerPoint Presentation</vt:lpstr>
      <vt:lpstr>PowerPoint Presentation</vt:lpstr>
      <vt:lpstr>What is the City doing about  Homelessness in tracy?</vt:lpstr>
      <vt:lpstr>CLEAN UP EFFORTS: PLASENCIA FIELDS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Melanie James</dc:creator>
  <cp:lastModifiedBy>Carissa Higginbotham</cp:lastModifiedBy>
  <cp:revision>45</cp:revision>
  <dcterms:created xsi:type="dcterms:W3CDTF">2019-05-28T17:05:08Z</dcterms:created>
  <dcterms:modified xsi:type="dcterms:W3CDTF">2020-01-15T02:48:19Z</dcterms:modified>
</cp:coreProperties>
</file>